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277" r:id="rId4"/>
    <p:sldId id="279" r:id="rId5"/>
    <p:sldId id="280" r:id="rId6"/>
    <p:sldId id="281" r:id="rId7"/>
    <p:sldId id="295" r:id="rId8"/>
    <p:sldId id="282" r:id="rId9"/>
    <p:sldId id="283" r:id="rId10"/>
    <p:sldId id="306" r:id="rId11"/>
    <p:sldId id="307" r:id="rId12"/>
    <p:sldId id="308" r:id="rId13"/>
    <p:sldId id="309" r:id="rId14"/>
    <p:sldId id="311" r:id="rId15"/>
    <p:sldId id="310" r:id="rId16"/>
    <p:sldId id="317" r:id="rId17"/>
    <p:sldId id="318" r:id="rId18"/>
    <p:sldId id="319" r:id="rId19"/>
    <p:sldId id="320" r:id="rId20"/>
    <p:sldId id="321" r:id="rId21"/>
    <p:sldId id="322" r:id="rId22"/>
    <p:sldId id="284" r:id="rId23"/>
    <p:sldId id="285" r:id="rId24"/>
    <p:sldId id="286" r:id="rId25"/>
    <p:sldId id="287" r:id="rId26"/>
    <p:sldId id="288" r:id="rId2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9260F-0905-4EA4-B0BC-88DCABD48647}" v="2" dt="2024-09-01T11:01:29.62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87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 Aminul Islam" userId="234d8b6a-e43d-4ead-9a93-1202e0b73365" providerId="ADAL" clId="{4C19260F-0905-4EA4-B0BC-88DCABD48647}"/>
    <pc:docChg chg="addSld delSld modSld sldOrd">
      <pc:chgData name="Md. Aminul Islam" userId="234d8b6a-e43d-4ead-9a93-1202e0b73365" providerId="ADAL" clId="{4C19260F-0905-4EA4-B0BC-88DCABD48647}" dt="2024-09-01T11:01:29.612" v="13"/>
      <pc:docMkLst>
        <pc:docMk/>
      </pc:docMkLst>
      <pc:sldChg chg="del">
        <pc:chgData name="Md. Aminul Islam" userId="234d8b6a-e43d-4ead-9a93-1202e0b73365" providerId="ADAL" clId="{4C19260F-0905-4EA4-B0BC-88DCABD48647}" dt="2024-09-01T10:59:45.178" v="0" actId="47"/>
        <pc:sldMkLst>
          <pc:docMk/>
          <pc:sldMk cId="0" sldId="257"/>
        </pc:sldMkLst>
      </pc:sldChg>
      <pc:sldChg chg="del">
        <pc:chgData name="Md. Aminul Islam" userId="234d8b6a-e43d-4ead-9a93-1202e0b73365" providerId="ADAL" clId="{4C19260F-0905-4EA4-B0BC-88DCABD48647}" dt="2024-09-01T10:59:46.101" v="2" actId="47"/>
        <pc:sldMkLst>
          <pc:docMk/>
          <pc:sldMk cId="0" sldId="259"/>
        </pc:sldMkLst>
      </pc:sldChg>
      <pc:sldChg chg="del">
        <pc:chgData name="Md. Aminul Islam" userId="234d8b6a-e43d-4ead-9a93-1202e0b73365" providerId="ADAL" clId="{4C19260F-0905-4EA4-B0BC-88DCABD48647}" dt="2024-09-01T10:59:45.644" v="1" actId="47"/>
        <pc:sldMkLst>
          <pc:docMk/>
          <pc:sldMk cId="0" sldId="260"/>
        </pc:sldMkLst>
      </pc:sldChg>
      <pc:sldChg chg="del">
        <pc:chgData name="Md. Aminul Islam" userId="234d8b6a-e43d-4ead-9a93-1202e0b73365" providerId="ADAL" clId="{4C19260F-0905-4EA4-B0BC-88DCABD48647}" dt="2024-09-01T10:59:46.588" v="3" actId="47"/>
        <pc:sldMkLst>
          <pc:docMk/>
          <pc:sldMk cId="0" sldId="261"/>
        </pc:sldMkLst>
      </pc:sldChg>
      <pc:sldChg chg="del">
        <pc:chgData name="Md. Aminul Islam" userId="234d8b6a-e43d-4ead-9a93-1202e0b73365" providerId="ADAL" clId="{4C19260F-0905-4EA4-B0BC-88DCABD48647}" dt="2024-09-01T10:59:47.056" v="4" actId="47"/>
        <pc:sldMkLst>
          <pc:docMk/>
          <pc:sldMk cId="0" sldId="262"/>
        </pc:sldMkLst>
      </pc:sldChg>
      <pc:sldChg chg="del">
        <pc:chgData name="Md. Aminul Islam" userId="234d8b6a-e43d-4ead-9a93-1202e0b73365" providerId="ADAL" clId="{4C19260F-0905-4EA4-B0BC-88DCABD48647}" dt="2024-09-01T10:59:47.595" v="5" actId="47"/>
        <pc:sldMkLst>
          <pc:docMk/>
          <pc:sldMk cId="0" sldId="263"/>
        </pc:sldMkLst>
      </pc:sldChg>
      <pc:sldChg chg="del">
        <pc:chgData name="Md. Aminul Islam" userId="234d8b6a-e43d-4ead-9a93-1202e0b73365" providerId="ADAL" clId="{4C19260F-0905-4EA4-B0BC-88DCABD48647}" dt="2024-09-01T10:59:48.089" v="6" actId="47"/>
        <pc:sldMkLst>
          <pc:docMk/>
          <pc:sldMk cId="0" sldId="265"/>
        </pc:sldMkLst>
      </pc:sldChg>
      <pc:sldChg chg="del">
        <pc:chgData name="Md. Aminul Islam" userId="234d8b6a-e43d-4ead-9a93-1202e0b73365" providerId="ADAL" clId="{4C19260F-0905-4EA4-B0BC-88DCABD48647}" dt="2024-09-01T10:59:48.628" v="7" actId="47"/>
        <pc:sldMkLst>
          <pc:docMk/>
          <pc:sldMk cId="0" sldId="266"/>
        </pc:sldMkLst>
      </pc:sldChg>
      <pc:sldChg chg="del">
        <pc:chgData name="Md. Aminul Islam" userId="234d8b6a-e43d-4ead-9a93-1202e0b73365" providerId="ADAL" clId="{4C19260F-0905-4EA4-B0BC-88DCABD48647}" dt="2024-09-01T10:59:49.269" v="8" actId="47"/>
        <pc:sldMkLst>
          <pc:docMk/>
          <pc:sldMk cId="0" sldId="267"/>
        </pc:sldMkLst>
      </pc:sldChg>
      <pc:sldChg chg="add del">
        <pc:chgData name="Md. Aminul Islam" userId="234d8b6a-e43d-4ead-9a93-1202e0b73365" providerId="ADAL" clId="{4C19260F-0905-4EA4-B0BC-88DCABD48647}" dt="2024-09-01T11:01:29.612" v="13"/>
        <pc:sldMkLst>
          <pc:docMk/>
          <pc:sldMk cId="0" sldId="269"/>
        </pc:sldMkLst>
      </pc:sldChg>
      <pc:sldChg chg="add ord">
        <pc:chgData name="Md. Aminul Islam" userId="234d8b6a-e43d-4ead-9a93-1202e0b73365" providerId="ADAL" clId="{4C19260F-0905-4EA4-B0BC-88DCABD48647}" dt="2024-09-01T11:00:19.592" v="11"/>
        <pc:sldMkLst>
          <pc:docMk/>
          <pc:sldMk cId="0" sldId="289"/>
        </pc:sldMkLst>
      </pc:sldChg>
      <pc:sldChg chg="add">
        <pc:chgData name="Md. Aminul Islam" userId="234d8b6a-e43d-4ead-9a93-1202e0b73365" providerId="ADAL" clId="{4C19260F-0905-4EA4-B0BC-88DCABD48647}" dt="2024-09-01T11:01:29.612" v="13"/>
        <pc:sldMkLst>
          <pc:docMk/>
          <pc:sldMk cId="3328109880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715A5-7723-4E97-830A-5AD8F57B26E1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F95E7-B14F-47E8-9E83-CE1B1AA64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43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F95E7-B14F-47E8-9E83-CE1B1AA640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F95E7-B14F-47E8-9E83-CE1B1AA640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02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F2884-B844-4495-AD3D-B3AB443B636B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5085F-E0FB-4AAC-BB9F-B649AE0C57B5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2CEC5-2107-4071-A83C-007787C75C9B}" type="datetime1">
              <a:rPr lang="en-US" smtClean="0"/>
              <a:t>4/24/2025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FC722-9E4E-4F8B-824C-BCA13DD653AA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" y="68808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87C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4207" y="754378"/>
            <a:ext cx="5815584" cy="43235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2DC6-EE96-423D-AA34-DAF75CBFA258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1" y="68808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50800">
            <a:solidFill>
              <a:srgbClr val="487C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955" y="33273"/>
            <a:ext cx="916991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 u="heavy">
                <a:solidFill>
                  <a:srgbClr val="C00000"/>
                </a:solidFill>
                <a:latin typeface="Caladea"/>
                <a:cs typeface="Calade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1185" y="1882902"/>
            <a:ext cx="7729855" cy="1807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tx1"/>
                </a:solidFill>
                <a:latin typeface="Liberation Sans Narrow"/>
                <a:cs typeface="Liberation Sans Narrow"/>
              </a:defRPr>
            </a:lvl1pPr>
          </a:lstStyle>
          <a:p>
            <a:pPr marL="12700">
              <a:lnSpc>
                <a:spcPts val="124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087CB-A902-45D9-A393-76B3DBC274C2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hyperlink" Target="https://www.youtube.com/watch?v=fTAUq6G9apg&amp;t=39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TAUq6G9apg&amp;t=39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fTAUq6G9apg&amp;t=39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youtube.com/watch?v=bZUoLo5t7kg" TargetMode="External"/><Relationship Id="rId5" Type="http://schemas.openxmlformats.org/officeDocument/2006/relationships/image" Target="../media/image22.png"/><Relationship Id="rId4" Type="http://schemas.openxmlformats.org/officeDocument/2006/relationships/hyperlink" Target="https://www.youtube.com/watch?v=fTAUq6G9apg&amp;t=39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s://www.youtube.com/watch?v=xNLE8G3pC0k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072128"/>
            <a:ext cx="1066800" cy="10149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0411" y="682498"/>
            <a:ext cx="75457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u="none" dirty="0">
                <a:solidFill>
                  <a:srgbClr val="1F477B"/>
                </a:solidFill>
                <a:latin typeface="+mj-lt"/>
              </a:rPr>
              <a:t>ME</a:t>
            </a:r>
            <a:r>
              <a:rPr sz="3600" u="none" spc="-110" dirty="0">
                <a:solidFill>
                  <a:srgbClr val="1F477B"/>
                </a:solidFill>
                <a:latin typeface="+mj-lt"/>
              </a:rPr>
              <a:t> </a:t>
            </a:r>
            <a:r>
              <a:rPr lang="en-US" sz="3600" u="none" spc="-25" dirty="0">
                <a:solidFill>
                  <a:srgbClr val="1F477B"/>
                </a:solidFill>
                <a:latin typeface="+mj-lt"/>
              </a:rPr>
              <a:t>165</a:t>
            </a:r>
            <a:endParaRPr sz="3600" dirty="0">
              <a:latin typeface="+mj-lt"/>
            </a:endParaRPr>
          </a:p>
          <a:p>
            <a:pPr algn="ctr">
              <a:lnSpc>
                <a:spcPct val="100000"/>
              </a:lnSpc>
            </a:pPr>
            <a:r>
              <a:rPr sz="3600" u="none" spc="-10" dirty="0">
                <a:solidFill>
                  <a:srgbClr val="1F477B"/>
                </a:solidFill>
                <a:latin typeface="+mj-lt"/>
              </a:rPr>
              <a:t>Mechanical</a:t>
            </a:r>
            <a:r>
              <a:rPr sz="3600" u="none" spc="-165" dirty="0">
                <a:solidFill>
                  <a:srgbClr val="1F477B"/>
                </a:solidFill>
                <a:latin typeface="+mj-lt"/>
              </a:rPr>
              <a:t> </a:t>
            </a:r>
            <a:r>
              <a:rPr sz="3600" u="none" spc="-10" dirty="0">
                <a:solidFill>
                  <a:srgbClr val="1F477B"/>
                </a:solidFill>
                <a:latin typeface="+mj-lt"/>
              </a:rPr>
              <a:t>Engineering</a:t>
            </a:r>
            <a:r>
              <a:rPr sz="3600" u="none" spc="-185" dirty="0">
                <a:solidFill>
                  <a:srgbClr val="1F477B"/>
                </a:solidFill>
                <a:latin typeface="+mj-lt"/>
              </a:rPr>
              <a:t> </a:t>
            </a:r>
            <a:r>
              <a:rPr sz="3600" u="none" spc="-10" dirty="0">
                <a:solidFill>
                  <a:srgbClr val="1F477B"/>
                </a:solidFill>
                <a:latin typeface="+mj-lt"/>
              </a:rPr>
              <a:t>Fundamentals</a:t>
            </a:r>
            <a:endParaRPr sz="3600" dirty="0">
              <a:latin typeface="+mj-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 dirty="0">
                <a:latin typeface="Carlito"/>
                <a:cs typeface="Carlito"/>
              </a:rPr>
              <a:t>ME 165</a:t>
            </a:r>
            <a:endParaRPr b="0" spc="-25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50" dirty="0"/>
              <a:t>1</a:t>
            </a:fld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1704338" y="2571750"/>
            <a:ext cx="5657850" cy="11592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+mj-lt"/>
                <a:cs typeface="Carlito"/>
              </a:rPr>
              <a:t>Md. Aminul Islam</a:t>
            </a:r>
            <a:endParaRPr sz="2400" dirty="0">
              <a:latin typeface="+mj-lt"/>
              <a:cs typeface="Carlito"/>
            </a:endParaRPr>
          </a:p>
          <a:p>
            <a:pPr marL="3810" algn="ctr">
              <a:lnSpc>
                <a:spcPct val="100000"/>
              </a:lnSpc>
            </a:pPr>
            <a:r>
              <a:rPr lang="en-US" sz="2400" spc="-25" dirty="0">
                <a:latin typeface="+mj-lt"/>
                <a:cs typeface="Carlito"/>
              </a:rPr>
              <a:t>Lecturer</a:t>
            </a:r>
            <a:endParaRPr sz="2400" dirty="0">
              <a:latin typeface="+mj-lt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2400" spc="-10" dirty="0">
                <a:latin typeface="+mj-lt"/>
                <a:cs typeface="Carlito"/>
              </a:rPr>
              <a:t>Department</a:t>
            </a:r>
            <a:r>
              <a:rPr sz="2400" spc="-114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of</a:t>
            </a:r>
            <a:r>
              <a:rPr sz="2400" spc="-75" dirty="0">
                <a:latin typeface="+mj-lt"/>
                <a:cs typeface="Carlito"/>
              </a:rPr>
              <a:t> </a:t>
            </a:r>
            <a:r>
              <a:rPr sz="2400" spc="-10" dirty="0">
                <a:latin typeface="+mj-lt"/>
                <a:cs typeface="Carlito"/>
              </a:rPr>
              <a:t>Mechanical</a:t>
            </a:r>
            <a:r>
              <a:rPr sz="2400" spc="-120" dirty="0">
                <a:latin typeface="+mj-lt"/>
                <a:cs typeface="Carlito"/>
              </a:rPr>
              <a:t> </a:t>
            </a:r>
            <a:r>
              <a:rPr sz="2400" dirty="0">
                <a:latin typeface="+mj-lt"/>
                <a:cs typeface="Carlito"/>
              </a:rPr>
              <a:t>Engineering,</a:t>
            </a:r>
            <a:r>
              <a:rPr sz="2400" spc="-80" dirty="0">
                <a:latin typeface="+mj-lt"/>
                <a:cs typeface="Carlito"/>
              </a:rPr>
              <a:t> </a:t>
            </a:r>
            <a:r>
              <a:rPr sz="2400" spc="-20" dirty="0">
                <a:latin typeface="+mj-lt"/>
                <a:cs typeface="Carlito"/>
              </a:rPr>
              <a:t>BUET</a:t>
            </a:r>
            <a:endParaRPr sz="24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393594" y="4902900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Carlito"/>
                <a:cs typeface="Carlito"/>
              </a:rPr>
              <a:t>ME 165</a:t>
            </a:r>
            <a:endParaRPr lang="en-US" b="0" spc="-19" dirty="0">
              <a:latin typeface="Carlito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4902900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/>
              <a:pPr marL="28575">
                <a:lnSpc>
                  <a:spcPts val="930"/>
                </a:lnSpc>
              </a:pPr>
              <a:t>10</a:t>
            </a:fld>
            <a:endParaRPr lang="en-US" spc="-38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500" y="0"/>
            <a:ext cx="8001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0" algn="ctr">
              <a:spcBef>
                <a:spcPts val="95"/>
              </a:spcBef>
            </a:pPr>
            <a:r>
              <a:rPr u="none" dirty="0">
                <a:latin typeface="+mj-lt"/>
              </a:rPr>
              <a:t>4</a:t>
            </a:r>
            <a:r>
              <a:rPr u="none" spc="-85" dirty="0">
                <a:latin typeface="+mj-lt"/>
              </a:rPr>
              <a:t> </a:t>
            </a:r>
            <a:r>
              <a:rPr u="none" spc="-60" dirty="0">
                <a:latin typeface="+mj-lt"/>
              </a:rPr>
              <a:t>stroke</a:t>
            </a:r>
            <a:r>
              <a:rPr u="none" spc="-150" dirty="0">
                <a:latin typeface="+mj-lt"/>
              </a:rPr>
              <a:t> </a:t>
            </a:r>
            <a:r>
              <a:rPr u="none" dirty="0">
                <a:latin typeface="+mj-lt"/>
              </a:rPr>
              <a:t>SI</a:t>
            </a:r>
            <a:r>
              <a:rPr u="none" spc="-60" dirty="0">
                <a:latin typeface="+mj-lt"/>
              </a:rPr>
              <a:t> </a:t>
            </a:r>
            <a:r>
              <a:rPr u="none" spc="-30" dirty="0">
                <a:latin typeface="+mj-lt"/>
              </a:rPr>
              <a:t>(Petrol)</a:t>
            </a:r>
            <a:r>
              <a:rPr u="none" spc="-65" dirty="0">
                <a:latin typeface="+mj-lt"/>
              </a:rPr>
              <a:t> </a:t>
            </a:r>
            <a:r>
              <a:rPr u="none" dirty="0">
                <a:latin typeface="+mj-lt"/>
              </a:rPr>
              <a:t>engine</a:t>
            </a:r>
            <a:r>
              <a:rPr u="none" spc="-85" dirty="0">
                <a:latin typeface="+mj-lt"/>
              </a:rPr>
              <a:t> </a:t>
            </a:r>
            <a:r>
              <a:rPr u="none" spc="-10" dirty="0">
                <a:latin typeface="+mj-lt"/>
              </a:rPr>
              <a:t>operation</a:t>
            </a:r>
          </a:p>
        </p:txBody>
      </p:sp>
      <p:pic>
        <p:nvPicPr>
          <p:cNvPr id="4" name="Picture 3" descr="Diagram of a diagram showing the valves closed&#10;&#10;Description automatically generated with medium confidence">
            <a:extLst>
              <a:ext uri="{FF2B5EF4-FFF2-40B4-BE49-F238E27FC236}">
                <a16:creationId xmlns:a16="http://schemas.microsoft.com/office/drawing/2014/main" id="{37E34724-7C8D-5234-57DF-B6994944A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16" y="971550"/>
            <a:ext cx="6323526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6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443412" y="491561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10600" y="491561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11</a:t>
            </a:fld>
            <a:endParaRPr lang="en-US" spc="-38" dirty="0">
              <a:latin typeface="+mj-l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3046"/>
            <a:ext cx="9144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u="none" dirty="0">
                <a:latin typeface="+mj-lt"/>
              </a:rPr>
              <a:t>4 stroke CI (Diesel) engine operation</a:t>
            </a:r>
            <a:endParaRPr u="none" spc="-10" dirty="0">
              <a:latin typeface="+mj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043F-EEA7-08E8-B46E-3D21C23E41F1}"/>
              </a:ext>
            </a:extLst>
          </p:cNvPr>
          <p:cNvSpPr txBox="1"/>
          <p:nvPr/>
        </p:nvSpPr>
        <p:spPr>
          <a:xfrm>
            <a:off x="1983740" y="6358991"/>
            <a:ext cx="5415915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89"/>
              </a:lnSpc>
            </a:pPr>
            <a:r>
              <a:rPr lang="en-US" u="sng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cs typeface="Carlito"/>
                <a:hlinkClick r:id="rId4"/>
              </a:rPr>
              <a:t>https://www.youtube.com/watch?v=fTAUq6G9apg&amp;t=39s</a:t>
            </a:r>
            <a:endParaRPr lang="en-US" dirty="0">
              <a:latin typeface="+mj-lt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EF33C-1150-14EF-5A3F-CF9DDE85AFC5}"/>
              </a:ext>
            </a:extLst>
          </p:cNvPr>
          <p:cNvSpPr txBox="1"/>
          <p:nvPr/>
        </p:nvSpPr>
        <p:spPr>
          <a:xfrm>
            <a:off x="1600200" y="4476751"/>
            <a:ext cx="4450080" cy="303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ts val="1689"/>
              </a:lnSpc>
            </a:pPr>
            <a:r>
              <a:rPr lang="en-US" sz="14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cs typeface="Carlito"/>
                <a:hlinkClick r:id="rId4"/>
              </a:rPr>
              <a:t>https://www.youtube.com/watch?v=fTAUq6G9apg&amp;t=39s</a:t>
            </a:r>
            <a:endParaRPr lang="en-US" sz="1400" dirty="0">
              <a:latin typeface="+mj-lt"/>
              <a:cs typeface="Carlito"/>
            </a:endParaRPr>
          </a:p>
        </p:txBody>
      </p:sp>
      <p:pic>
        <p:nvPicPr>
          <p:cNvPr id="11" name="Diesel Engine">
            <a:hlinkClick r:id="" action="ppaction://media"/>
            <a:extLst>
              <a:ext uri="{FF2B5EF4-FFF2-40B4-BE49-F238E27FC236}">
                <a16:creationId xmlns:a16="http://schemas.microsoft.com/office/drawing/2014/main" id="{F4005D65-4427-A56C-D9E4-3BC833FD8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061" y="971550"/>
            <a:ext cx="555820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9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5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075430" y="491561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10600" y="4933240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12</a:t>
            </a:fld>
            <a:endParaRPr lang="en-US" spc="-38" dirty="0">
              <a:latin typeface="+mj-l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3046"/>
            <a:ext cx="9144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u="none" dirty="0">
                <a:latin typeface="+mj-lt"/>
              </a:rPr>
              <a:t>4 stroke CI (Diesel) engine operation</a:t>
            </a:r>
            <a:endParaRPr u="none" spc="-10" dirty="0">
              <a:latin typeface="+mj-lt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64AF1093-B5B5-87A4-5C65-10A8D989AD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9077" y="909500"/>
            <a:ext cx="6385846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5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443409" y="4895073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534400" y="4895073"/>
            <a:ext cx="245109" cy="147752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13</a:t>
            </a:fld>
            <a:endParaRPr lang="en-US" spc="-38" dirty="0">
              <a:latin typeface="+mj-l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83045"/>
            <a:ext cx="68541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u="none" dirty="0">
                <a:latin typeface="+mj-lt"/>
              </a:rPr>
              <a:t>SI vs CI</a:t>
            </a:r>
            <a:endParaRPr u="none" spc="-10" dirty="0">
              <a:latin typeface="+mj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043F-EEA7-08E8-B46E-3D21C23E41F1}"/>
              </a:ext>
            </a:extLst>
          </p:cNvPr>
          <p:cNvSpPr txBox="1"/>
          <p:nvPr/>
        </p:nvSpPr>
        <p:spPr>
          <a:xfrm>
            <a:off x="1983740" y="6358991"/>
            <a:ext cx="5415915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89"/>
              </a:lnSpc>
            </a:pPr>
            <a:r>
              <a:rPr lang="en-US" u="sng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cs typeface="Carlito"/>
                <a:hlinkClick r:id="rId2"/>
              </a:rPr>
              <a:t>https://www.youtube.com/watch?v=fTAUq6G9apg&amp;t=39s</a:t>
            </a:r>
            <a:endParaRPr lang="en-US" dirty="0">
              <a:latin typeface="+mj-lt"/>
              <a:cs typeface="Carlito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C083712-9BBC-3D74-E0B1-472B3E5F9C41}"/>
              </a:ext>
            </a:extLst>
          </p:cNvPr>
          <p:cNvSpPr txBox="1">
            <a:spLocks/>
          </p:cNvSpPr>
          <p:nvPr/>
        </p:nvSpPr>
        <p:spPr>
          <a:xfrm>
            <a:off x="2231466" y="1352551"/>
            <a:ext cx="4920457" cy="75854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vert="horz" wrap="square" lIns="0" tIns="19685" rIns="0" bIns="0" rtlCol="0">
            <a:spAutoFit/>
          </a:bodyPr>
          <a:lstStyle>
            <a:lvl1pPr>
              <a:defRPr sz="3000" b="0" i="0" u="heavy">
                <a:solidFill>
                  <a:srgbClr val="C000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90805" marR="231140" algn="ctr">
              <a:spcBef>
                <a:spcPts val="155"/>
              </a:spcBef>
            </a:pPr>
            <a:r>
              <a:rPr lang="en-US" sz="2400" u="none" dirty="0">
                <a:solidFill>
                  <a:srgbClr val="000000"/>
                </a:solidFill>
                <a:latin typeface="+mj-lt"/>
                <a:cs typeface="Carlito"/>
              </a:rPr>
              <a:t>What</a:t>
            </a:r>
            <a:r>
              <a:rPr lang="en-US" sz="2400" u="none" spc="-75" dirty="0">
                <a:solidFill>
                  <a:srgbClr val="000000"/>
                </a:solidFill>
                <a:latin typeface="+mj-lt"/>
                <a:cs typeface="Carlito"/>
              </a:rPr>
              <a:t> </a:t>
            </a:r>
            <a:r>
              <a:rPr lang="en-US" sz="2400" u="none" dirty="0">
                <a:solidFill>
                  <a:srgbClr val="000000"/>
                </a:solidFill>
                <a:latin typeface="+mj-lt"/>
                <a:cs typeface="Carlito"/>
              </a:rPr>
              <a:t>are</a:t>
            </a:r>
            <a:r>
              <a:rPr lang="en-US" sz="2400" u="none" spc="-85" dirty="0">
                <a:solidFill>
                  <a:srgbClr val="000000"/>
                </a:solidFill>
                <a:latin typeface="+mj-lt"/>
                <a:cs typeface="Carlito"/>
              </a:rPr>
              <a:t> </a:t>
            </a:r>
            <a:r>
              <a:rPr lang="en-US" sz="2400" u="none" dirty="0">
                <a:solidFill>
                  <a:srgbClr val="000000"/>
                </a:solidFill>
                <a:latin typeface="+mj-lt"/>
                <a:cs typeface="Carlito"/>
              </a:rPr>
              <a:t>the</a:t>
            </a:r>
            <a:r>
              <a:rPr lang="en-US" sz="2400" u="none" spc="-80" dirty="0">
                <a:solidFill>
                  <a:srgbClr val="000000"/>
                </a:solidFill>
                <a:latin typeface="+mj-lt"/>
                <a:cs typeface="Carlito"/>
              </a:rPr>
              <a:t> </a:t>
            </a:r>
            <a:r>
              <a:rPr lang="en-US" sz="2400" u="none" spc="-10" dirty="0">
                <a:solidFill>
                  <a:srgbClr val="000000"/>
                </a:solidFill>
                <a:latin typeface="+mj-lt"/>
                <a:cs typeface="Carlito"/>
              </a:rPr>
              <a:t>differences</a:t>
            </a:r>
            <a:r>
              <a:rPr lang="en-US" sz="2400" u="none" spc="-80" dirty="0">
                <a:solidFill>
                  <a:srgbClr val="000000"/>
                </a:solidFill>
                <a:latin typeface="+mj-lt"/>
                <a:cs typeface="Carlito"/>
              </a:rPr>
              <a:t> </a:t>
            </a:r>
            <a:r>
              <a:rPr lang="en-US" sz="2400" u="none" spc="-10" dirty="0">
                <a:solidFill>
                  <a:srgbClr val="000000"/>
                </a:solidFill>
                <a:latin typeface="+mj-lt"/>
                <a:cs typeface="Carlito"/>
              </a:rPr>
              <a:t>between </a:t>
            </a:r>
            <a:r>
              <a:rPr lang="en-US" sz="2400" u="none" dirty="0">
                <a:solidFill>
                  <a:srgbClr val="000000"/>
                </a:solidFill>
                <a:latin typeface="+mj-lt"/>
                <a:cs typeface="Carlito"/>
              </a:rPr>
              <a:t>Petrol</a:t>
            </a:r>
            <a:r>
              <a:rPr lang="en-US" sz="2400" u="none" spc="-95" dirty="0">
                <a:solidFill>
                  <a:srgbClr val="000000"/>
                </a:solidFill>
                <a:latin typeface="+mj-lt"/>
                <a:cs typeface="Carlito"/>
              </a:rPr>
              <a:t> </a:t>
            </a:r>
            <a:r>
              <a:rPr lang="en-US" sz="2400" u="none" dirty="0">
                <a:solidFill>
                  <a:srgbClr val="000000"/>
                </a:solidFill>
                <a:latin typeface="+mj-lt"/>
                <a:cs typeface="Carlito"/>
              </a:rPr>
              <a:t>and</a:t>
            </a:r>
            <a:r>
              <a:rPr lang="en-US" sz="2400" u="none" spc="-80" dirty="0">
                <a:solidFill>
                  <a:srgbClr val="000000"/>
                </a:solidFill>
                <a:latin typeface="+mj-lt"/>
                <a:cs typeface="Carlito"/>
              </a:rPr>
              <a:t> </a:t>
            </a:r>
            <a:r>
              <a:rPr lang="en-US" sz="2400" u="none" dirty="0">
                <a:solidFill>
                  <a:srgbClr val="000000"/>
                </a:solidFill>
                <a:latin typeface="+mj-lt"/>
                <a:cs typeface="Carlito"/>
              </a:rPr>
              <a:t>Diesel</a:t>
            </a:r>
            <a:r>
              <a:rPr lang="en-US" sz="2400" u="none" spc="-85" dirty="0">
                <a:solidFill>
                  <a:srgbClr val="000000"/>
                </a:solidFill>
                <a:latin typeface="+mj-lt"/>
                <a:cs typeface="Carlito"/>
              </a:rPr>
              <a:t> </a:t>
            </a:r>
            <a:r>
              <a:rPr lang="en-US" sz="2400" u="none" spc="-10" dirty="0">
                <a:solidFill>
                  <a:srgbClr val="000000"/>
                </a:solidFill>
                <a:latin typeface="+mj-lt"/>
                <a:cs typeface="Carlito"/>
              </a:rPr>
              <a:t>Engine??</a:t>
            </a:r>
            <a:endParaRPr lang="en-US" sz="2400" u="none" dirty="0">
              <a:latin typeface="+mj-lt"/>
              <a:cs typeface="Carli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0DA707-C8E7-3DF9-3261-3E45BB052515}"/>
              </a:ext>
            </a:extLst>
          </p:cNvPr>
          <p:cNvSpPr txBox="1"/>
          <p:nvPr/>
        </p:nvSpPr>
        <p:spPr>
          <a:xfrm>
            <a:off x="2691856" y="2752862"/>
            <a:ext cx="3756478" cy="1897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0805" marR="127000" algn="ctr">
              <a:spcBef>
                <a:spcPts val="160"/>
              </a:spcBef>
            </a:pPr>
            <a:r>
              <a:rPr lang="en-US" sz="2400" dirty="0">
                <a:solidFill>
                  <a:srgbClr val="FF0000"/>
                </a:solidFill>
                <a:latin typeface="+mj-lt"/>
                <a:cs typeface="Carlito"/>
              </a:rPr>
              <a:t>Ignition</a:t>
            </a:r>
            <a:r>
              <a:rPr lang="en-US" sz="2400" spc="-90" dirty="0">
                <a:solidFill>
                  <a:srgbClr val="FF0000"/>
                </a:solidFill>
                <a:latin typeface="+mj-lt"/>
                <a:cs typeface="Carlito"/>
              </a:rPr>
              <a:t> </a:t>
            </a:r>
            <a:r>
              <a:rPr lang="en-US" sz="2400" spc="-10" dirty="0">
                <a:solidFill>
                  <a:srgbClr val="FF0000"/>
                </a:solidFill>
                <a:latin typeface="+mj-lt"/>
                <a:cs typeface="Carlito"/>
              </a:rPr>
              <a:t>system </a:t>
            </a:r>
          </a:p>
          <a:p>
            <a:pPr marL="90805" marR="127000" algn="ctr">
              <a:spcBef>
                <a:spcPts val="160"/>
              </a:spcBef>
            </a:pPr>
            <a:r>
              <a:rPr lang="en-US" sz="2400" spc="-10" dirty="0">
                <a:solidFill>
                  <a:srgbClr val="FF0000"/>
                </a:solidFill>
                <a:latin typeface="+mj-lt"/>
                <a:cs typeface="Carlito"/>
              </a:rPr>
              <a:t>Compression</a:t>
            </a:r>
            <a:r>
              <a:rPr lang="en-US" sz="2400" spc="-70" dirty="0">
                <a:solidFill>
                  <a:srgbClr val="FF0000"/>
                </a:solidFill>
                <a:latin typeface="+mj-lt"/>
                <a:cs typeface="Carlito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Carlito"/>
              </a:rPr>
              <a:t>and</a:t>
            </a:r>
            <a:r>
              <a:rPr lang="en-US" sz="2400" spc="-55" dirty="0">
                <a:solidFill>
                  <a:srgbClr val="FF0000"/>
                </a:solidFill>
                <a:latin typeface="+mj-lt"/>
                <a:cs typeface="Carlito"/>
              </a:rPr>
              <a:t> </a:t>
            </a:r>
            <a:r>
              <a:rPr lang="en-US" sz="2400" spc="-10" dirty="0">
                <a:solidFill>
                  <a:srgbClr val="FF0000"/>
                </a:solidFill>
                <a:latin typeface="+mj-lt"/>
                <a:cs typeface="Carlito"/>
              </a:rPr>
              <a:t>pressure </a:t>
            </a:r>
          </a:p>
          <a:p>
            <a:pPr marL="90805" marR="127000" algn="ctr">
              <a:spcBef>
                <a:spcPts val="160"/>
              </a:spcBef>
            </a:pPr>
            <a:r>
              <a:rPr lang="en-US" sz="2400" spc="-10" dirty="0">
                <a:solidFill>
                  <a:srgbClr val="FF0000"/>
                </a:solidFill>
                <a:latin typeface="+mj-lt"/>
                <a:cs typeface="Carlito"/>
              </a:rPr>
              <a:t>Compression</a:t>
            </a:r>
            <a:r>
              <a:rPr lang="en-US" sz="2400" spc="-85" dirty="0">
                <a:solidFill>
                  <a:srgbClr val="FF0000"/>
                </a:solidFill>
                <a:latin typeface="+mj-lt"/>
                <a:cs typeface="Carlito"/>
              </a:rPr>
              <a:t> </a:t>
            </a:r>
            <a:r>
              <a:rPr lang="en-US" sz="2400" spc="-20" dirty="0">
                <a:solidFill>
                  <a:srgbClr val="FF0000"/>
                </a:solidFill>
                <a:latin typeface="+mj-lt"/>
                <a:cs typeface="Carlito"/>
              </a:rPr>
              <a:t>ratio</a:t>
            </a:r>
            <a:endParaRPr lang="en-US" sz="2400" dirty="0">
              <a:solidFill>
                <a:srgbClr val="FF0000"/>
              </a:solidFill>
              <a:latin typeface="+mj-lt"/>
              <a:cs typeface="Carlito"/>
            </a:endParaRPr>
          </a:p>
          <a:p>
            <a:pPr marL="90805" algn="ctr">
              <a:spcBef>
                <a:spcPts val="5"/>
              </a:spcBef>
            </a:pPr>
            <a:r>
              <a:rPr lang="en-US" sz="2400" dirty="0">
                <a:solidFill>
                  <a:srgbClr val="FF0000"/>
                </a:solidFill>
                <a:latin typeface="+mj-lt"/>
                <a:cs typeface="Carlito"/>
              </a:rPr>
              <a:t>Size</a:t>
            </a:r>
            <a:r>
              <a:rPr lang="en-US" sz="2400" spc="-45" dirty="0">
                <a:solidFill>
                  <a:srgbClr val="FF0000"/>
                </a:solidFill>
                <a:latin typeface="+mj-lt"/>
                <a:cs typeface="Carlito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Carlito"/>
              </a:rPr>
              <a:t>of</a:t>
            </a:r>
            <a:r>
              <a:rPr lang="en-US" sz="2400" spc="-45" dirty="0">
                <a:solidFill>
                  <a:srgbClr val="FF0000"/>
                </a:solidFill>
                <a:latin typeface="+mj-lt"/>
                <a:cs typeface="Carlito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Carlito"/>
              </a:rPr>
              <a:t>the</a:t>
            </a:r>
            <a:r>
              <a:rPr lang="en-US" sz="2400" spc="-40" dirty="0">
                <a:solidFill>
                  <a:srgbClr val="FF0000"/>
                </a:solidFill>
                <a:latin typeface="+mj-lt"/>
                <a:cs typeface="Carlito"/>
              </a:rPr>
              <a:t> </a:t>
            </a:r>
            <a:r>
              <a:rPr lang="en-US" sz="2400" spc="-10" dirty="0">
                <a:solidFill>
                  <a:srgbClr val="FF0000"/>
                </a:solidFill>
                <a:latin typeface="+mj-lt"/>
                <a:cs typeface="Carlito"/>
              </a:rPr>
              <a:t>engine</a:t>
            </a:r>
            <a:endParaRPr lang="en-US" sz="2400" dirty="0">
              <a:solidFill>
                <a:srgbClr val="FF0000"/>
              </a:solidFill>
              <a:latin typeface="+mj-lt"/>
              <a:cs typeface="Carlito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20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073525" y="491561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10600" y="491561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14</a:t>
            </a:fld>
            <a:endParaRPr lang="en-US" spc="-38" dirty="0">
              <a:latin typeface="+mj-l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83045"/>
            <a:ext cx="68541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u="none" dirty="0">
                <a:latin typeface="+mj-lt"/>
              </a:rPr>
              <a:t>SI vs CI</a:t>
            </a:r>
            <a:endParaRPr u="none" spc="-10" dirty="0">
              <a:latin typeface="+mj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043F-EEA7-08E8-B46E-3D21C23E41F1}"/>
              </a:ext>
            </a:extLst>
          </p:cNvPr>
          <p:cNvSpPr txBox="1"/>
          <p:nvPr/>
        </p:nvSpPr>
        <p:spPr>
          <a:xfrm>
            <a:off x="1983740" y="6358991"/>
            <a:ext cx="5415915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89"/>
              </a:lnSpc>
            </a:pPr>
            <a:r>
              <a:rPr lang="en-US" u="sng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cs typeface="Carlito"/>
                <a:hlinkClick r:id="rId2"/>
              </a:rPr>
              <a:t>https://www.youtube.com/watch?v=fTAUq6G9apg&amp;t=39s</a:t>
            </a:r>
            <a:endParaRPr lang="en-US" dirty="0">
              <a:latin typeface="+mj-lt"/>
              <a:cs typeface="Carli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F775ED-0854-3368-B866-1B86DC2A23AE}"/>
              </a:ext>
            </a:extLst>
          </p:cNvPr>
          <p:cNvSpPr txBox="1"/>
          <p:nvPr/>
        </p:nvSpPr>
        <p:spPr>
          <a:xfrm>
            <a:off x="6019800" y="779913"/>
            <a:ext cx="124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CI Engine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08DED-D7E0-807E-D063-4776E45EB9D2}"/>
              </a:ext>
            </a:extLst>
          </p:cNvPr>
          <p:cNvSpPr txBox="1"/>
          <p:nvPr/>
        </p:nvSpPr>
        <p:spPr>
          <a:xfrm>
            <a:off x="1524000" y="779913"/>
            <a:ext cx="124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SI Engine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3BA867-E768-897C-4DB5-C3E6E6EF9999}"/>
              </a:ext>
            </a:extLst>
          </p:cNvPr>
          <p:cNvCxnSpPr>
            <a:cxnSpLocks/>
          </p:cNvCxnSpPr>
          <p:nvPr/>
        </p:nvCxnSpPr>
        <p:spPr>
          <a:xfrm>
            <a:off x="4729162" y="1047750"/>
            <a:ext cx="0" cy="3657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47D680-1D02-04CD-E1A4-14773F03F83D}"/>
              </a:ext>
            </a:extLst>
          </p:cNvPr>
          <p:cNvSpPr txBox="1"/>
          <p:nvPr/>
        </p:nvSpPr>
        <p:spPr>
          <a:xfrm>
            <a:off x="457202" y="1175933"/>
            <a:ext cx="4234496" cy="3534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Draws a mixture of air and fuel during intake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Carburetor is used to mix air and fuel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Pressure at the end of compression stroke around 10 bar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Spark ignites the air fuel mixture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Compression ratio varies from 6 to 10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Starting easier due to lower compression ratio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 Engines are lighter and cheaper due to lower compression ratio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Maintenance cost low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Thermal efficiency lower (around 26%)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Higher engine speed</a:t>
            </a:r>
          </a:p>
          <a:p>
            <a:pPr marL="174625" indent="-168275" algn="just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Used in light vehicles such as cars, motorcycles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922B19-7DF3-BED0-9AD8-9AF47CC8EF15}"/>
              </a:ext>
            </a:extLst>
          </p:cNvPr>
          <p:cNvSpPr txBox="1"/>
          <p:nvPr/>
        </p:nvSpPr>
        <p:spPr>
          <a:xfrm>
            <a:off x="4953004" y="1175932"/>
            <a:ext cx="4234496" cy="3534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Draws only fuel during intake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Injector or atomizer is used to inject fuel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Pressure at the end of compression stroke around 35 bar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The fuel self-ignites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Compression ratio varies from 15 to 25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Starting difficult due to higher compression ratio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 Engines are heavier and costlier due to higher compression ratio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Maintenance cost higher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Higher thermal efficiency (40%)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Engines are typically slow moving</a:t>
            </a:r>
          </a:p>
          <a:p>
            <a:pPr marL="174625" indent="-168275">
              <a:spcBef>
                <a:spcPts val="500"/>
              </a:spcBef>
              <a:buFont typeface="+mj-lt"/>
              <a:buAutoNum type="romanLcPeriod"/>
            </a:pPr>
            <a:r>
              <a:rPr lang="en-US" sz="1400" dirty="0">
                <a:latin typeface="+mj-lt"/>
              </a:rPr>
              <a:t>Used in heavy duty vehicles such as buses, trucks etc. </a:t>
            </a:r>
          </a:p>
        </p:txBody>
      </p:sp>
    </p:spTree>
    <p:extLst>
      <p:ext uri="{BB962C8B-B14F-4D97-AF65-F5344CB8AC3E}">
        <p14:creationId xmlns:p14="http://schemas.microsoft.com/office/powerpoint/2010/main" val="145989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799205" y="491942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4915610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15</a:t>
            </a:fld>
            <a:endParaRPr lang="en-US" spc="-38" dirty="0">
              <a:latin typeface="+mj-lt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33D4299-7B4E-687F-B7BD-DABD234515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83045"/>
            <a:ext cx="685419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lang="en-US" u="none" dirty="0">
                <a:latin typeface="+mj-lt"/>
              </a:rPr>
              <a:t>SI vs CI</a:t>
            </a:r>
            <a:endParaRPr u="none" spc="-10" dirty="0">
              <a:latin typeface="+mj-lt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3BC043F-EEA7-08E8-B46E-3D21C23E41F1}"/>
              </a:ext>
            </a:extLst>
          </p:cNvPr>
          <p:cNvSpPr txBox="1"/>
          <p:nvPr/>
        </p:nvSpPr>
        <p:spPr>
          <a:xfrm>
            <a:off x="1983740" y="6358991"/>
            <a:ext cx="5415915" cy="224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89"/>
              </a:lnSpc>
            </a:pPr>
            <a:r>
              <a:rPr lang="en-US" u="sng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cs typeface="Carlito"/>
                <a:hlinkClick r:id="rId4"/>
              </a:rPr>
              <a:t>https://www.youtube.com/watch?v=fTAUq6G9apg&amp;t=39s</a:t>
            </a:r>
            <a:endParaRPr lang="en-US" dirty="0">
              <a:latin typeface="+mj-lt"/>
              <a:cs typeface="Carlito"/>
            </a:endParaRPr>
          </a:p>
        </p:txBody>
      </p:sp>
      <p:pic>
        <p:nvPicPr>
          <p:cNvPr id="4" name="Petrol (Gasoline) Engine vs Diesel Engine">
            <a:hlinkClick r:id="" action="ppaction://media"/>
            <a:extLst>
              <a:ext uri="{FF2B5EF4-FFF2-40B4-BE49-F238E27FC236}">
                <a16:creationId xmlns:a16="http://schemas.microsoft.com/office/drawing/2014/main" id="{9030F159-4283-DC9A-8AA7-299045DDFE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2110" y="722211"/>
            <a:ext cx="6854190" cy="3855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F0028-FA45-2B61-BB52-5BA932891FF7}"/>
              </a:ext>
            </a:extLst>
          </p:cNvPr>
          <p:cNvSpPr txBox="1"/>
          <p:nvPr/>
        </p:nvSpPr>
        <p:spPr>
          <a:xfrm>
            <a:off x="911602" y="4761722"/>
            <a:ext cx="3887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j-lt"/>
                <a:hlinkClick r:id="rId6"/>
              </a:rPr>
              <a:t>https://www.youtube.com/watch?v=bZUoLo5t7kg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653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427979" y="490799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490799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16</a:t>
            </a:fld>
            <a:endParaRPr lang="en-US" spc="-38" dirty="0">
              <a:latin typeface="+mj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5E506AA-102F-EC2C-13E9-CC57938FD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621"/>
            <a:ext cx="9144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945" algn="ctr">
              <a:spcBef>
                <a:spcPts val="95"/>
              </a:spcBef>
            </a:pPr>
            <a:r>
              <a:rPr spc="-10" dirty="0"/>
              <a:t>2-stroke</a:t>
            </a:r>
            <a:r>
              <a:rPr spc="-114" dirty="0"/>
              <a:t> </a:t>
            </a:r>
            <a:r>
              <a:rPr dirty="0"/>
              <a:t>SI</a:t>
            </a:r>
            <a:r>
              <a:rPr spc="-120" dirty="0"/>
              <a:t> </a:t>
            </a:r>
            <a:r>
              <a:rPr spc="-10" dirty="0"/>
              <a:t>(Petrol)</a:t>
            </a:r>
            <a:r>
              <a:rPr spc="-114" dirty="0"/>
              <a:t> </a:t>
            </a:r>
            <a:r>
              <a:rPr dirty="0"/>
              <a:t>engine</a:t>
            </a:r>
            <a:r>
              <a:rPr spc="-114" dirty="0"/>
              <a:t> </a:t>
            </a:r>
            <a:r>
              <a:rPr spc="-10" dirty="0"/>
              <a:t>operation</a:t>
            </a:r>
          </a:p>
        </p:txBody>
      </p:sp>
      <p:pic>
        <p:nvPicPr>
          <p:cNvPr id="8" name="How 2 Stroke Engine Works">
            <a:hlinkClick r:id="" action="ppaction://media"/>
            <a:extLst>
              <a:ext uri="{FF2B5EF4-FFF2-40B4-BE49-F238E27FC236}">
                <a16:creationId xmlns:a16="http://schemas.microsoft.com/office/drawing/2014/main" id="{6C619C62-30EA-8C47-11A3-938D3B063D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800" y="742950"/>
            <a:ext cx="6858000" cy="3857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3224A9-B13A-0218-2CDE-D856B220AB34}"/>
              </a:ext>
            </a:extLst>
          </p:cNvPr>
          <p:cNvSpPr txBox="1"/>
          <p:nvPr/>
        </p:nvSpPr>
        <p:spPr>
          <a:xfrm>
            <a:off x="762000" y="4746334"/>
            <a:ext cx="4466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  <a:hlinkClick r:id="rId5"/>
              </a:rPr>
              <a:t>https://www.youtube.com/watch?v=xNLE8G3pC0k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51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780915" y="4956358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4899919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17</a:t>
            </a:fld>
            <a:endParaRPr lang="en-US" spc="-38" dirty="0">
              <a:latin typeface="+mj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5E506AA-102F-EC2C-13E9-CC57938FD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621"/>
            <a:ext cx="9144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945" algn="ctr">
              <a:spcBef>
                <a:spcPts val="95"/>
              </a:spcBef>
            </a:pPr>
            <a:r>
              <a:rPr spc="-10" dirty="0"/>
              <a:t>2-stroke</a:t>
            </a:r>
            <a:r>
              <a:rPr spc="-114" dirty="0"/>
              <a:t> </a:t>
            </a:r>
            <a:r>
              <a:rPr dirty="0"/>
              <a:t>SI</a:t>
            </a:r>
            <a:r>
              <a:rPr spc="-120" dirty="0"/>
              <a:t> </a:t>
            </a:r>
            <a:r>
              <a:rPr spc="-10" dirty="0"/>
              <a:t>(Petrol)</a:t>
            </a:r>
            <a:r>
              <a:rPr spc="-114" dirty="0"/>
              <a:t> </a:t>
            </a:r>
            <a:r>
              <a:rPr dirty="0"/>
              <a:t>engine</a:t>
            </a:r>
            <a:r>
              <a:rPr spc="-114" dirty="0"/>
              <a:t> </a:t>
            </a:r>
            <a:r>
              <a:rPr spc="-10" dirty="0"/>
              <a:t>operation</a:t>
            </a:r>
          </a:p>
        </p:txBody>
      </p:sp>
      <p:pic>
        <p:nvPicPr>
          <p:cNvPr id="2" name="object 3">
            <a:extLst>
              <a:ext uri="{FF2B5EF4-FFF2-40B4-BE49-F238E27FC236}">
                <a16:creationId xmlns:a16="http://schemas.microsoft.com/office/drawing/2014/main" id="{A2F8BD82-6ACD-C68E-59C5-57F22B3FAE8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802503"/>
            <a:ext cx="5486400" cy="700194"/>
          </a:xfrm>
          <a:prstGeom prst="rect">
            <a:avLst/>
          </a:prstGeom>
        </p:spPr>
      </p:pic>
      <p:pic>
        <p:nvPicPr>
          <p:cNvPr id="3" name="object 5">
            <a:extLst>
              <a:ext uri="{FF2B5EF4-FFF2-40B4-BE49-F238E27FC236}">
                <a16:creationId xmlns:a16="http://schemas.microsoft.com/office/drawing/2014/main" id="{380C2A16-E878-1C2A-45FE-A3B76DDCEEF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1554874"/>
            <a:ext cx="2743200" cy="34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23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438015" y="4979218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10600" y="4915611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18</a:t>
            </a:fld>
            <a:endParaRPr lang="en-US" spc="-38" dirty="0">
              <a:latin typeface="+mj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5E506AA-102F-EC2C-13E9-CC57938FD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621"/>
            <a:ext cx="91440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945" algn="ctr">
              <a:spcBef>
                <a:spcPts val="95"/>
              </a:spcBef>
            </a:pPr>
            <a:r>
              <a:rPr spc="-10" dirty="0"/>
              <a:t>2-stroke</a:t>
            </a:r>
            <a:r>
              <a:rPr spc="-114" dirty="0"/>
              <a:t> </a:t>
            </a:r>
            <a:r>
              <a:rPr dirty="0"/>
              <a:t>SI</a:t>
            </a:r>
            <a:r>
              <a:rPr spc="-120" dirty="0"/>
              <a:t> </a:t>
            </a:r>
            <a:r>
              <a:rPr spc="-10" dirty="0"/>
              <a:t>(Petrol)</a:t>
            </a:r>
            <a:r>
              <a:rPr spc="-114" dirty="0"/>
              <a:t> </a:t>
            </a:r>
            <a:r>
              <a:rPr dirty="0"/>
              <a:t>engine</a:t>
            </a:r>
            <a:r>
              <a:rPr spc="-114" dirty="0"/>
              <a:t> </a:t>
            </a:r>
            <a:r>
              <a:rPr spc="-10" dirty="0"/>
              <a:t>operation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3C8261EC-D68A-FD0F-75EE-80B0F0CE2DE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047750"/>
            <a:ext cx="7696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4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427979" y="4907991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63000" y="4896109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19</a:t>
            </a:fld>
            <a:endParaRPr lang="en-US" spc="-38" dirty="0">
              <a:latin typeface="+mj-l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5E506AA-102F-EC2C-13E9-CC57938FDC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106565"/>
            <a:ext cx="6858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945" algn="ctr">
              <a:spcBef>
                <a:spcPts val="95"/>
              </a:spcBef>
            </a:pPr>
            <a:r>
              <a:rPr lang="en-US" sz="2800" spc="-10" dirty="0">
                <a:latin typeface="+mj-lt"/>
              </a:rPr>
              <a:t>Comparison of 2-stroke and 4-stroke Engines</a:t>
            </a:r>
            <a:endParaRPr sz="2800" spc="-10" dirty="0">
              <a:latin typeface="+mj-lt"/>
            </a:endParaRPr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DCE7EF2C-7C9F-4F2F-F067-7ADCB94BBA8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819150"/>
            <a:ext cx="602865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9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72385">
              <a:lnSpc>
                <a:spcPct val="100000"/>
              </a:lnSpc>
              <a:spcBef>
                <a:spcPts val="100"/>
              </a:spcBef>
            </a:pPr>
            <a:r>
              <a:rPr sz="3600" u="none" spc="-30" dirty="0">
                <a:latin typeface="+mj-lt"/>
              </a:rPr>
              <a:t>Engine</a:t>
            </a:r>
            <a:r>
              <a:rPr sz="3600" u="none" spc="-170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79" y="858011"/>
            <a:ext cx="8872728" cy="37216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</a:t>
            </a:fld>
            <a:endParaRPr spc="-25" dirty="0"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ject 4">
            <a:extLst>
              <a:ext uri="{FF2B5EF4-FFF2-40B4-BE49-F238E27FC236}">
                <a16:creationId xmlns:a16="http://schemas.microsoft.com/office/drawing/2014/main" id="{925ABEDE-54F4-8730-A79F-E1679898461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7400" y="747571"/>
            <a:ext cx="3124200" cy="410824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323715" y="4932419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4844384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20</a:t>
            </a:fld>
            <a:endParaRPr lang="en-US" spc="-38" dirty="0">
              <a:latin typeface="+mj-lt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C337828-5478-C2F2-C25B-202DF2FE0F5E}"/>
              </a:ext>
            </a:extLst>
          </p:cNvPr>
          <p:cNvSpPr txBox="1">
            <a:spLocks/>
          </p:cNvSpPr>
          <p:nvPr/>
        </p:nvSpPr>
        <p:spPr>
          <a:xfrm>
            <a:off x="1143000" y="107438"/>
            <a:ext cx="6858000" cy="4738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000" b="0" i="0" u="heavy">
                <a:solidFill>
                  <a:srgbClr val="C00000"/>
                </a:solidFill>
                <a:latin typeface="Caladea"/>
                <a:ea typeface="+mj-ea"/>
                <a:cs typeface="Caladea"/>
              </a:defRPr>
            </a:lvl1pPr>
          </a:lstStyle>
          <a:p>
            <a:pPr marL="1131570" algn="l">
              <a:spcBef>
                <a:spcPts val="95"/>
              </a:spcBef>
            </a:pPr>
            <a:r>
              <a:rPr lang="en-US" dirty="0"/>
              <a:t>IC</a:t>
            </a:r>
            <a:r>
              <a:rPr lang="en-US" spc="-70" dirty="0"/>
              <a:t> </a:t>
            </a:r>
            <a:r>
              <a:rPr lang="en-US" dirty="0"/>
              <a:t>Engine:</a:t>
            </a:r>
            <a:r>
              <a:rPr lang="en-US" spc="-70" dirty="0"/>
              <a:t> </a:t>
            </a:r>
            <a:r>
              <a:rPr lang="en-US" dirty="0"/>
              <a:t>Cam</a:t>
            </a:r>
            <a:r>
              <a:rPr lang="en-US" spc="-70" dirty="0"/>
              <a:t> </a:t>
            </a:r>
            <a:r>
              <a:rPr lang="en-US" dirty="0"/>
              <a:t>and</a:t>
            </a:r>
            <a:r>
              <a:rPr lang="en-US" spc="-70" dirty="0"/>
              <a:t> </a:t>
            </a:r>
            <a:r>
              <a:rPr lang="en-US" spc="-10" dirty="0"/>
              <a:t>Camshaft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2B8F43FF-C90E-8DEC-C981-08026DEDDB41}"/>
              </a:ext>
            </a:extLst>
          </p:cNvPr>
          <p:cNvSpPr txBox="1"/>
          <p:nvPr/>
        </p:nvSpPr>
        <p:spPr>
          <a:xfrm>
            <a:off x="304801" y="911039"/>
            <a:ext cx="5774056" cy="393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spcBef>
                <a:spcPts val="100"/>
              </a:spcBef>
              <a:buFont typeface="Arial"/>
              <a:buChar char="•"/>
              <a:tabLst>
                <a:tab pos="152400" algn="l"/>
                <a:tab pos="207645" algn="l"/>
              </a:tabLst>
            </a:pPr>
            <a:r>
              <a:rPr sz="2000" dirty="0">
                <a:latin typeface="+mj-lt"/>
                <a:cs typeface="Carlito"/>
              </a:rPr>
              <a:t>	</a:t>
            </a:r>
            <a:r>
              <a:rPr sz="2000" dirty="0">
                <a:solidFill>
                  <a:srgbClr val="C00000"/>
                </a:solidFill>
                <a:latin typeface="+mj-lt"/>
                <a:cs typeface="Carlito"/>
              </a:rPr>
              <a:t>Cam</a:t>
            </a:r>
            <a:r>
              <a:rPr sz="2000" b="1" dirty="0">
                <a:latin typeface="+mj-lt"/>
                <a:cs typeface="Carlito"/>
              </a:rPr>
              <a:t>:</a:t>
            </a:r>
            <a:r>
              <a:rPr sz="2000" b="1" spc="-11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Mechanical</a:t>
            </a:r>
            <a:r>
              <a:rPr sz="2000" spc="-8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component</a:t>
            </a:r>
            <a:r>
              <a:rPr sz="2000" spc="-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used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to </a:t>
            </a:r>
            <a:r>
              <a:rPr sz="2000" spc="-30" dirty="0">
                <a:latin typeface="+mj-lt"/>
                <a:cs typeface="Carlito"/>
              </a:rPr>
              <a:t>convert</a:t>
            </a:r>
            <a:r>
              <a:rPr sz="2000" spc="-10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rotary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motion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into </a:t>
            </a:r>
            <a:r>
              <a:rPr sz="2000" spc="-25" dirty="0">
                <a:latin typeface="+mj-lt"/>
                <a:cs typeface="Carlito"/>
              </a:rPr>
              <a:t>reciprocating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motion</a:t>
            </a:r>
            <a:endParaRPr sz="2000" dirty="0">
              <a:latin typeface="+mj-lt"/>
              <a:cs typeface="Carlito"/>
            </a:endParaRPr>
          </a:p>
          <a:p>
            <a:pPr marL="151765" indent="-139065">
              <a:spcBef>
                <a:spcPts val="805"/>
              </a:spcBef>
              <a:buFont typeface="Arial"/>
              <a:buChar char="•"/>
              <a:tabLst>
                <a:tab pos="151765" algn="l"/>
              </a:tabLst>
            </a:pPr>
            <a:r>
              <a:rPr sz="2000" dirty="0">
                <a:latin typeface="+mj-lt"/>
                <a:cs typeface="Carlito"/>
              </a:rPr>
              <a:t>Cams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are</a:t>
            </a:r>
            <a:r>
              <a:rPr sz="2000" spc="-8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fitted</a:t>
            </a:r>
            <a:r>
              <a:rPr sz="2000" spc="-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in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45" dirty="0">
                <a:latin typeface="+mj-lt"/>
                <a:cs typeface="Carlito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+mj-lt"/>
                <a:cs typeface="Carlito"/>
              </a:rPr>
              <a:t>camshaft</a:t>
            </a:r>
            <a:endParaRPr sz="2000" dirty="0">
              <a:latin typeface="+mj-lt"/>
              <a:cs typeface="Carlito"/>
            </a:endParaRPr>
          </a:p>
          <a:p>
            <a:pPr marR="289560" indent="-139065">
              <a:buFont typeface="Arial"/>
              <a:buChar char="•"/>
              <a:tabLst>
                <a:tab pos="152400" algn="l"/>
              </a:tabLst>
            </a:pPr>
            <a:r>
              <a:rPr sz="2000" spc="-10" dirty="0">
                <a:latin typeface="+mj-lt"/>
                <a:cs typeface="Carlito"/>
              </a:rPr>
              <a:t>Camshaft</a:t>
            </a:r>
            <a:r>
              <a:rPr sz="2000" spc="-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driven</a:t>
            </a:r>
            <a:r>
              <a:rPr sz="2000" spc="-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by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crankshaft</a:t>
            </a:r>
            <a:r>
              <a:rPr sz="2000" spc="-1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by</a:t>
            </a:r>
            <a:r>
              <a:rPr lang="en-US" sz="2000" spc="-25" dirty="0">
                <a:latin typeface="+mj-lt"/>
                <a:cs typeface="Carlito"/>
              </a:rPr>
              <a:t> </a:t>
            </a:r>
            <a:r>
              <a:rPr sz="2000" spc="-30" dirty="0">
                <a:solidFill>
                  <a:srgbClr val="C00000"/>
                </a:solidFill>
                <a:latin typeface="+mj-lt"/>
                <a:cs typeface="Carlito"/>
              </a:rPr>
              <a:t>chain-</a:t>
            </a:r>
            <a:r>
              <a:rPr sz="2000" spc="-35" dirty="0">
                <a:solidFill>
                  <a:srgbClr val="C00000"/>
                </a:solidFill>
                <a:latin typeface="+mj-lt"/>
                <a:cs typeface="Carlito"/>
              </a:rPr>
              <a:t>sprockets</a:t>
            </a:r>
            <a:endParaRPr lang="en-US" sz="2000" spc="-35" dirty="0">
              <a:solidFill>
                <a:srgbClr val="C00000"/>
              </a:solidFill>
              <a:latin typeface="+mj-lt"/>
              <a:cs typeface="Carlito"/>
            </a:endParaRPr>
          </a:p>
          <a:p>
            <a:pPr marR="289560">
              <a:tabLst>
                <a:tab pos="152400" algn="l"/>
              </a:tabLst>
            </a:pPr>
            <a:r>
              <a:rPr sz="2000" spc="-8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or</a:t>
            </a:r>
            <a:r>
              <a:rPr lang="en-US" sz="2000" dirty="0">
                <a:latin typeface="+mj-lt"/>
                <a:cs typeface="Carlito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+mj-lt"/>
                <a:cs typeface="Carlito"/>
              </a:rPr>
              <a:t>timing</a:t>
            </a:r>
            <a:r>
              <a:rPr lang="en-US" sz="2000" spc="3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2000" spc="-10" dirty="0">
                <a:solidFill>
                  <a:srgbClr val="C00000"/>
                </a:solidFill>
                <a:latin typeface="+mj-lt"/>
                <a:cs typeface="Carlito"/>
              </a:rPr>
              <a:t>gears</a:t>
            </a:r>
            <a:endParaRPr lang="en-US" sz="2000" dirty="0">
              <a:latin typeface="+mj-lt"/>
              <a:cs typeface="Carlito"/>
            </a:endParaRPr>
          </a:p>
          <a:p>
            <a:pPr marR="289560" indent="-139065">
              <a:lnSpc>
                <a:spcPts val="3679"/>
              </a:lnSpc>
              <a:spcBef>
                <a:spcPts val="55"/>
              </a:spcBef>
              <a:buFont typeface="Arial"/>
              <a:buChar char="•"/>
              <a:tabLst>
                <a:tab pos="152400" algn="l"/>
              </a:tabLst>
            </a:pPr>
            <a:r>
              <a:rPr lang="en-US" sz="2000" spc="-20" dirty="0">
                <a:latin typeface="+mj-lt"/>
                <a:cs typeface="Carlito"/>
              </a:rPr>
              <a:t> </a:t>
            </a:r>
            <a:r>
              <a:rPr sz="2000" b="1" dirty="0">
                <a:latin typeface="+mj-lt"/>
                <a:cs typeface="Carlito"/>
              </a:rPr>
              <a:t>1</a:t>
            </a:r>
            <a:r>
              <a:rPr sz="2000" b="1" spc="-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cam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required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spc="-40" dirty="0">
                <a:latin typeface="+mj-lt"/>
                <a:cs typeface="Carlito"/>
              </a:rPr>
              <a:t>for</a:t>
            </a:r>
            <a:r>
              <a:rPr sz="2000" spc="-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each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valve</a:t>
            </a:r>
            <a:endParaRPr sz="2000" dirty="0">
              <a:latin typeface="+mj-lt"/>
              <a:cs typeface="Carlito"/>
            </a:endParaRPr>
          </a:p>
          <a:p>
            <a:pPr marL="151765" indent="-139065">
              <a:spcBef>
                <a:spcPts val="1095"/>
              </a:spcBef>
              <a:buFont typeface="Arial"/>
              <a:buChar char="•"/>
              <a:tabLst>
                <a:tab pos="151765" algn="l"/>
              </a:tabLst>
            </a:pPr>
            <a:r>
              <a:rPr sz="2000" spc="-10" dirty="0">
                <a:latin typeface="+mj-lt"/>
                <a:cs typeface="Carlito"/>
              </a:rPr>
              <a:t>Camshafts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spc="-45" dirty="0">
                <a:latin typeface="+mj-lt"/>
                <a:cs typeface="Carlito"/>
              </a:rPr>
              <a:t>rotate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at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dirty="0">
                <a:solidFill>
                  <a:srgbClr val="C00000"/>
                </a:solidFill>
                <a:latin typeface="+mj-lt"/>
                <a:cs typeface="Carlito"/>
              </a:rPr>
              <a:t>half</a:t>
            </a:r>
            <a:r>
              <a:rPr sz="2000" spc="-6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speed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34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the</a:t>
            </a:r>
            <a:endParaRPr sz="2000" dirty="0">
              <a:latin typeface="+mj-lt"/>
              <a:cs typeface="Carlito"/>
            </a:endParaRPr>
          </a:p>
          <a:p>
            <a:pPr marL="152400"/>
            <a:r>
              <a:rPr sz="2000" spc="-10" dirty="0">
                <a:latin typeface="+mj-lt"/>
                <a:cs typeface="Carlito"/>
              </a:rPr>
              <a:t>crankshaft</a:t>
            </a:r>
            <a:endParaRPr sz="2000" dirty="0">
              <a:latin typeface="+mj-lt"/>
              <a:cs typeface="Carlito"/>
            </a:endParaRPr>
          </a:p>
          <a:p>
            <a:pPr marL="151765" indent="-139065">
              <a:spcBef>
                <a:spcPts val="120"/>
              </a:spcBef>
              <a:buFont typeface="Arial"/>
              <a:buChar char="•"/>
              <a:tabLst>
                <a:tab pos="151765" algn="l"/>
              </a:tabLst>
            </a:pPr>
            <a:r>
              <a:rPr sz="2000" spc="-95" dirty="0">
                <a:latin typeface="+mj-lt"/>
                <a:cs typeface="Carlito"/>
              </a:rPr>
              <a:t>Total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-8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rotation:</a:t>
            </a:r>
            <a:r>
              <a:rPr sz="2000" spc="2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720</a:t>
            </a:r>
            <a:r>
              <a:rPr sz="2000" spc="-20" dirty="0">
                <a:latin typeface="+mj-lt"/>
                <a:cs typeface="Arial"/>
              </a:rPr>
              <a:t>°</a:t>
            </a:r>
            <a:endParaRPr sz="2000" dirty="0">
              <a:latin typeface="+mj-lt"/>
              <a:cs typeface="Arial"/>
            </a:endParaRPr>
          </a:p>
          <a:p>
            <a:pPr marL="208915" indent="-196215">
              <a:buClr>
                <a:srgbClr val="000000"/>
              </a:buClr>
              <a:buFont typeface="Arial"/>
              <a:buChar char="•"/>
              <a:tabLst>
                <a:tab pos="208915" algn="l"/>
              </a:tabLst>
            </a:pPr>
            <a:r>
              <a:rPr sz="2000" spc="-10" dirty="0">
                <a:solidFill>
                  <a:srgbClr val="C00000"/>
                </a:solidFill>
                <a:latin typeface="+mj-lt"/>
                <a:cs typeface="Carlito"/>
              </a:rPr>
              <a:t>IVO</a:t>
            </a:r>
            <a:r>
              <a:rPr sz="2000" spc="-8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dirty="0">
                <a:latin typeface="+mj-lt"/>
                <a:cs typeface="Carlito"/>
              </a:rPr>
              <a:t>:</a:t>
            </a:r>
            <a:r>
              <a:rPr sz="2000" b="1" spc="-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0</a:t>
            </a:r>
            <a:r>
              <a:rPr sz="2000" dirty="0">
                <a:latin typeface="+mj-lt"/>
                <a:cs typeface="Arial"/>
              </a:rPr>
              <a:t>°</a:t>
            </a:r>
            <a:r>
              <a:rPr sz="2000" dirty="0">
                <a:latin typeface="+mj-lt"/>
                <a:cs typeface="Carlito"/>
              </a:rPr>
              <a:t>to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180</a:t>
            </a:r>
            <a:r>
              <a:rPr sz="2000" spc="-20" dirty="0">
                <a:latin typeface="+mj-lt"/>
                <a:cs typeface="Arial"/>
              </a:rPr>
              <a:t>°</a:t>
            </a:r>
            <a:endParaRPr sz="2000" dirty="0">
              <a:latin typeface="+mj-lt"/>
              <a:cs typeface="Arial"/>
            </a:endParaRPr>
          </a:p>
          <a:p>
            <a:pPr marL="208915" indent="-196215">
              <a:spcBef>
                <a:spcPts val="805"/>
              </a:spcBef>
              <a:buClr>
                <a:srgbClr val="000000"/>
              </a:buClr>
              <a:buFont typeface="Arial"/>
              <a:buChar char="•"/>
              <a:tabLst>
                <a:tab pos="208915" algn="l"/>
              </a:tabLst>
            </a:pPr>
            <a:r>
              <a:rPr sz="2000" dirty="0">
                <a:solidFill>
                  <a:srgbClr val="C00000"/>
                </a:solidFill>
                <a:latin typeface="+mj-lt"/>
                <a:cs typeface="Carlito"/>
              </a:rPr>
              <a:t>EVO</a:t>
            </a:r>
            <a:r>
              <a:rPr sz="2000" b="1" dirty="0">
                <a:latin typeface="+mj-lt"/>
                <a:cs typeface="Carlito"/>
              </a:rPr>
              <a:t>:</a:t>
            </a:r>
            <a:r>
              <a:rPr sz="2000" b="1" spc="-8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540</a:t>
            </a:r>
            <a:r>
              <a:rPr sz="2000" spc="-10" dirty="0">
                <a:latin typeface="+mj-lt"/>
                <a:cs typeface="Arial"/>
              </a:rPr>
              <a:t>°</a:t>
            </a:r>
            <a:r>
              <a:rPr sz="2000" spc="-10" dirty="0">
                <a:latin typeface="+mj-lt"/>
                <a:cs typeface="Carlito"/>
              </a:rPr>
              <a:t>to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720</a:t>
            </a:r>
            <a:r>
              <a:rPr sz="2000" spc="-20" dirty="0">
                <a:latin typeface="+mj-lt"/>
                <a:cs typeface="Arial"/>
              </a:rPr>
              <a:t>°</a:t>
            </a:r>
            <a:endParaRPr sz="2000" dirty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0183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>
            <a:extLst>
              <a:ext uri="{FF2B5EF4-FFF2-40B4-BE49-F238E27FC236}">
                <a16:creationId xmlns:a16="http://schemas.microsoft.com/office/drawing/2014/main" id="{99BFCFAD-6E7B-76B3-06F5-BC37B625F6B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2445764"/>
            <a:ext cx="3684303" cy="254533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57927-584E-AC32-CD02-D4535BCD8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323715" y="4890607"/>
            <a:ext cx="496570" cy="127214"/>
          </a:xfrm>
        </p:spPr>
        <p:txBody>
          <a:bodyPr/>
          <a:lstStyle/>
          <a:p>
            <a:pPr marL="9525">
              <a:lnSpc>
                <a:spcPts val="93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lang="en-US" b="0" spc="-19" dirty="0">
              <a:latin typeface="+mj-lt"/>
              <a:cs typeface="Carlito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82B8A-A041-1BDA-486C-6729E1F3E8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686800" y="4838700"/>
            <a:ext cx="245109" cy="127214"/>
          </a:xfrm>
        </p:spPr>
        <p:txBody>
          <a:bodyPr/>
          <a:lstStyle/>
          <a:p>
            <a:pPr marL="28575">
              <a:lnSpc>
                <a:spcPts val="930"/>
              </a:lnSpc>
            </a:pPr>
            <a:fld id="{81D60167-4931-47E6-BA6A-407CBD079E47}" type="slidenum">
              <a:rPr lang="en-US" spc="-38">
                <a:latin typeface="+mj-lt"/>
              </a:rPr>
              <a:pPr marL="28575">
                <a:lnSpc>
                  <a:spcPts val="930"/>
                </a:lnSpc>
              </a:pPr>
              <a:t>21</a:t>
            </a:fld>
            <a:endParaRPr lang="en-US" spc="-38" dirty="0">
              <a:latin typeface="+mj-l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4B28CD2-8A2B-674D-ABBE-E782AE80B0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2431" y="3759"/>
            <a:ext cx="6819138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8955">
              <a:spcBef>
                <a:spcPts val="95"/>
              </a:spcBef>
            </a:pPr>
            <a:r>
              <a:rPr dirty="0">
                <a:latin typeface="+mj-lt"/>
              </a:rPr>
              <a:t>IC</a:t>
            </a:r>
            <a:r>
              <a:rPr spc="-100" dirty="0">
                <a:latin typeface="+mj-lt"/>
              </a:rPr>
              <a:t> </a:t>
            </a:r>
            <a:r>
              <a:rPr dirty="0">
                <a:latin typeface="+mj-lt"/>
              </a:rPr>
              <a:t>Engine:</a:t>
            </a:r>
            <a:r>
              <a:rPr spc="-100" dirty="0">
                <a:latin typeface="+mj-lt"/>
              </a:rPr>
              <a:t> </a:t>
            </a:r>
            <a:r>
              <a:rPr dirty="0">
                <a:latin typeface="+mj-lt"/>
              </a:rPr>
              <a:t>Firing</a:t>
            </a:r>
            <a:r>
              <a:rPr spc="-105" dirty="0">
                <a:latin typeface="+mj-lt"/>
              </a:rPr>
              <a:t> </a:t>
            </a:r>
            <a:r>
              <a:rPr spc="-10" dirty="0">
                <a:latin typeface="+mj-lt"/>
              </a:rPr>
              <a:t>Order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0619E9E-4D75-B933-8EA9-C14D3E733C76}"/>
              </a:ext>
            </a:extLst>
          </p:cNvPr>
          <p:cNvSpPr txBox="1"/>
          <p:nvPr/>
        </p:nvSpPr>
        <p:spPr>
          <a:xfrm>
            <a:off x="228600" y="757481"/>
            <a:ext cx="8839200" cy="168828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 algn="just"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>
                <a:solidFill>
                  <a:srgbClr val="C00000"/>
                </a:solidFill>
                <a:latin typeface="+mj-lt"/>
                <a:cs typeface="Carlito"/>
              </a:rPr>
              <a:t>Firing</a:t>
            </a:r>
            <a:r>
              <a:rPr spc="-5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pc="-10" dirty="0">
                <a:solidFill>
                  <a:srgbClr val="C00000"/>
                </a:solidFill>
                <a:latin typeface="+mj-lt"/>
                <a:cs typeface="Carlito"/>
              </a:rPr>
              <a:t>order</a:t>
            </a:r>
            <a:r>
              <a:rPr spc="-10" dirty="0">
                <a:latin typeface="+mj-lt"/>
                <a:cs typeface="Carlito"/>
              </a:rPr>
              <a:t>:</a:t>
            </a:r>
            <a:r>
              <a:rPr spc="-3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Inline</a:t>
            </a:r>
            <a:r>
              <a:rPr spc="-50" dirty="0">
                <a:latin typeface="+mj-lt"/>
                <a:cs typeface="Carlito"/>
              </a:rPr>
              <a:t> </a:t>
            </a:r>
            <a:r>
              <a:rPr spc="-25" dirty="0">
                <a:latin typeface="+mj-lt"/>
                <a:cs typeface="Carlito"/>
              </a:rPr>
              <a:t>four</a:t>
            </a:r>
            <a:r>
              <a:rPr spc="-60" dirty="0">
                <a:latin typeface="+mj-lt"/>
                <a:cs typeface="Carlito"/>
              </a:rPr>
              <a:t> </a:t>
            </a:r>
            <a:r>
              <a:rPr spc="-10" dirty="0">
                <a:latin typeface="+mj-lt"/>
                <a:cs typeface="Carlito"/>
              </a:rPr>
              <a:t>cylinder</a:t>
            </a:r>
            <a:r>
              <a:rPr spc="-160" dirty="0">
                <a:latin typeface="+mj-lt"/>
                <a:cs typeface="Carlito"/>
              </a:rPr>
              <a:t> </a:t>
            </a:r>
            <a:r>
              <a:rPr spc="-20" dirty="0">
                <a:latin typeface="+mj-lt"/>
                <a:cs typeface="Carlito"/>
              </a:rPr>
              <a:t>1-4-3-</a:t>
            </a:r>
            <a:r>
              <a:rPr spc="-50" dirty="0">
                <a:latin typeface="+mj-lt"/>
                <a:cs typeface="Carlito"/>
              </a:rPr>
              <a:t>2</a:t>
            </a:r>
            <a:endParaRPr dirty="0">
              <a:latin typeface="+mj-lt"/>
              <a:cs typeface="Carlito"/>
            </a:endParaRPr>
          </a:p>
          <a:p>
            <a:pPr marL="355600" marR="5080" indent="-342900" algn="just"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>
                <a:latin typeface="+mj-lt"/>
                <a:cs typeface="Carlito"/>
              </a:rPr>
              <a:t>Firing</a:t>
            </a:r>
            <a:r>
              <a:rPr spc="2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order</a:t>
            </a:r>
            <a:r>
              <a:rPr spc="1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in</a:t>
            </a:r>
            <a:r>
              <a:rPr spc="1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a</a:t>
            </a:r>
            <a:r>
              <a:rPr spc="35" dirty="0">
                <a:latin typeface="+mj-lt"/>
                <a:cs typeface="Carlito"/>
              </a:rPr>
              <a:t> </a:t>
            </a:r>
            <a:r>
              <a:rPr spc="-35" dirty="0">
                <a:latin typeface="+mj-lt"/>
                <a:cs typeface="Carlito"/>
              </a:rPr>
              <a:t>multi-</a:t>
            </a:r>
            <a:r>
              <a:rPr dirty="0">
                <a:latin typeface="+mj-lt"/>
                <a:cs typeface="Carlito"/>
              </a:rPr>
              <a:t>cylinder</a:t>
            </a:r>
            <a:r>
              <a:rPr spc="1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engine</a:t>
            </a:r>
            <a:r>
              <a:rPr spc="2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is</a:t>
            </a:r>
            <a:r>
              <a:rPr spc="30" dirty="0">
                <a:latin typeface="+mj-lt"/>
                <a:cs typeface="Carlito"/>
              </a:rPr>
              <a:t> </a:t>
            </a:r>
            <a:r>
              <a:rPr spc="-20" dirty="0">
                <a:latin typeface="+mj-lt"/>
                <a:cs typeface="Carlito"/>
              </a:rPr>
              <a:t>arranged</a:t>
            </a:r>
            <a:r>
              <a:rPr spc="1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so</a:t>
            </a:r>
            <a:r>
              <a:rPr spc="1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that</a:t>
            </a:r>
            <a:r>
              <a:rPr spc="1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the</a:t>
            </a:r>
            <a:r>
              <a:rPr spc="25" dirty="0">
                <a:latin typeface="+mj-lt"/>
                <a:cs typeface="Carlito"/>
              </a:rPr>
              <a:t> </a:t>
            </a:r>
            <a:r>
              <a:rPr spc="-20" dirty="0">
                <a:solidFill>
                  <a:srgbClr val="C00000"/>
                </a:solidFill>
                <a:latin typeface="+mj-lt"/>
                <a:cs typeface="Carlito"/>
              </a:rPr>
              <a:t>torsional</a:t>
            </a:r>
            <a:r>
              <a:rPr spc="1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dirty="0">
                <a:solidFill>
                  <a:srgbClr val="C00000"/>
                </a:solidFill>
                <a:latin typeface="+mj-lt"/>
                <a:cs typeface="Carlito"/>
              </a:rPr>
              <a:t>moment</a:t>
            </a:r>
            <a:r>
              <a:rPr spc="25" dirty="0">
                <a:solidFill>
                  <a:srgbClr val="C00000"/>
                </a:solidFill>
                <a:latin typeface="+mj-lt"/>
                <a:cs typeface="Carlito"/>
              </a:rPr>
              <a:t>  </a:t>
            </a:r>
            <a:r>
              <a:rPr spc="-25" dirty="0">
                <a:latin typeface="+mj-lt"/>
                <a:cs typeface="Carlito"/>
              </a:rPr>
              <a:t>is </a:t>
            </a:r>
            <a:r>
              <a:rPr dirty="0">
                <a:latin typeface="+mj-lt"/>
                <a:cs typeface="Carlito"/>
              </a:rPr>
              <a:t>even</a:t>
            </a:r>
            <a:r>
              <a:rPr spc="65" dirty="0">
                <a:latin typeface="+mj-lt"/>
                <a:cs typeface="Carlito"/>
              </a:rPr>
              <a:t>  </a:t>
            </a:r>
            <a:r>
              <a:rPr dirty="0">
                <a:latin typeface="+mj-lt"/>
                <a:cs typeface="Carlito"/>
              </a:rPr>
              <a:t>and</a:t>
            </a:r>
            <a:r>
              <a:rPr spc="75" dirty="0">
                <a:latin typeface="+mj-lt"/>
                <a:cs typeface="Carlito"/>
              </a:rPr>
              <a:t>  </a:t>
            </a:r>
            <a:r>
              <a:rPr dirty="0">
                <a:latin typeface="+mj-lt"/>
                <a:cs typeface="Carlito"/>
              </a:rPr>
              <a:t>the</a:t>
            </a:r>
            <a:r>
              <a:rPr spc="80" dirty="0">
                <a:latin typeface="+mj-lt"/>
                <a:cs typeface="Carlito"/>
              </a:rPr>
              <a:t>  </a:t>
            </a:r>
            <a:r>
              <a:rPr dirty="0">
                <a:latin typeface="+mj-lt"/>
                <a:cs typeface="Carlito"/>
              </a:rPr>
              <a:t>load</a:t>
            </a:r>
            <a:r>
              <a:rPr spc="80" dirty="0">
                <a:latin typeface="+mj-lt"/>
                <a:cs typeface="Carlito"/>
              </a:rPr>
              <a:t>  </a:t>
            </a:r>
            <a:r>
              <a:rPr dirty="0">
                <a:latin typeface="+mj-lt"/>
                <a:cs typeface="Carlito"/>
              </a:rPr>
              <a:t>is</a:t>
            </a:r>
            <a:r>
              <a:rPr spc="85" dirty="0">
                <a:latin typeface="+mj-lt"/>
                <a:cs typeface="Carlito"/>
              </a:rPr>
              <a:t>  </a:t>
            </a:r>
            <a:r>
              <a:rPr dirty="0">
                <a:latin typeface="+mj-lt"/>
                <a:cs typeface="Carlito"/>
              </a:rPr>
              <a:t>uniformly</a:t>
            </a:r>
            <a:r>
              <a:rPr spc="75" dirty="0">
                <a:latin typeface="+mj-lt"/>
                <a:cs typeface="Carlito"/>
              </a:rPr>
              <a:t>  </a:t>
            </a:r>
            <a:r>
              <a:rPr dirty="0">
                <a:latin typeface="+mj-lt"/>
                <a:cs typeface="Carlito"/>
              </a:rPr>
              <a:t>distributed</a:t>
            </a:r>
            <a:r>
              <a:rPr spc="70" dirty="0">
                <a:latin typeface="+mj-lt"/>
                <a:cs typeface="Carlito"/>
              </a:rPr>
              <a:t>  </a:t>
            </a:r>
            <a:r>
              <a:rPr dirty="0">
                <a:latin typeface="+mj-lt"/>
                <a:cs typeface="Carlito"/>
              </a:rPr>
              <a:t>on</a:t>
            </a:r>
            <a:r>
              <a:rPr spc="80" dirty="0">
                <a:latin typeface="+mj-lt"/>
                <a:cs typeface="Carlito"/>
              </a:rPr>
              <a:t>  </a:t>
            </a:r>
            <a:r>
              <a:rPr dirty="0">
                <a:solidFill>
                  <a:srgbClr val="C00000"/>
                </a:solidFill>
                <a:latin typeface="+mj-lt"/>
                <a:cs typeface="Carlito"/>
              </a:rPr>
              <a:t>longitudinal</a:t>
            </a:r>
            <a:r>
              <a:rPr spc="70" dirty="0">
                <a:solidFill>
                  <a:srgbClr val="C00000"/>
                </a:solidFill>
                <a:latin typeface="+mj-lt"/>
                <a:cs typeface="Carlito"/>
              </a:rPr>
              <a:t>  </a:t>
            </a:r>
            <a:r>
              <a:rPr dirty="0">
                <a:latin typeface="+mj-lt"/>
                <a:cs typeface="Carlito"/>
              </a:rPr>
              <a:t>direction</a:t>
            </a:r>
            <a:r>
              <a:rPr spc="70" dirty="0">
                <a:latin typeface="+mj-lt"/>
                <a:cs typeface="Carlito"/>
              </a:rPr>
              <a:t>  </a:t>
            </a:r>
            <a:r>
              <a:rPr dirty="0">
                <a:latin typeface="+mj-lt"/>
                <a:cs typeface="Carlito"/>
              </a:rPr>
              <a:t>of</a:t>
            </a:r>
            <a:r>
              <a:rPr spc="85" dirty="0">
                <a:latin typeface="+mj-lt"/>
                <a:cs typeface="Carlito"/>
              </a:rPr>
              <a:t>  </a:t>
            </a:r>
            <a:r>
              <a:rPr spc="-25" dirty="0">
                <a:latin typeface="+mj-lt"/>
                <a:cs typeface="Carlito"/>
              </a:rPr>
              <a:t>the </a:t>
            </a:r>
            <a:r>
              <a:rPr dirty="0">
                <a:solidFill>
                  <a:srgbClr val="C00000"/>
                </a:solidFill>
                <a:latin typeface="+mj-lt"/>
                <a:cs typeface="Carlito"/>
              </a:rPr>
              <a:t>crankshaft</a:t>
            </a:r>
            <a:r>
              <a:rPr dirty="0">
                <a:latin typeface="+mj-lt"/>
                <a:cs typeface="Carlito"/>
              </a:rPr>
              <a:t>.</a:t>
            </a:r>
            <a:r>
              <a:rPr spc="23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An</a:t>
            </a:r>
            <a:r>
              <a:rPr spc="23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even</a:t>
            </a:r>
            <a:r>
              <a:rPr spc="23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firing</a:t>
            </a:r>
            <a:r>
              <a:rPr spc="254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order</a:t>
            </a:r>
            <a:r>
              <a:rPr spc="24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will</a:t>
            </a:r>
            <a:r>
              <a:rPr spc="250" dirty="0">
                <a:latin typeface="+mj-lt"/>
                <a:cs typeface="Carlito"/>
              </a:rPr>
              <a:t> </a:t>
            </a:r>
            <a:r>
              <a:rPr dirty="0">
                <a:solidFill>
                  <a:srgbClr val="C00000"/>
                </a:solidFill>
                <a:latin typeface="+mj-lt"/>
                <a:cs typeface="Carlito"/>
              </a:rPr>
              <a:t>increase</a:t>
            </a:r>
            <a:r>
              <a:rPr spc="24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dirty="0">
                <a:solidFill>
                  <a:srgbClr val="C00000"/>
                </a:solidFill>
                <a:latin typeface="+mj-lt"/>
                <a:cs typeface="Carlito"/>
              </a:rPr>
              <a:t>the</a:t>
            </a:r>
            <a:r>
              <a:rPr spc="254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dirty="0">
                <a:solidFill>
                  <a:srgbClr val="C00000"/>
                </a:solidFill>
                <a:latin typeface="+mj-lt"/>
                <a:cs typeface="Carlito"/>
              </a:rPr>
              <a:t>balance</a:t>
            </a:r>
            <a:r>
              <a:rPr spc="25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of</a:t>
            </a:r>
            <a:r>
              <a:rPr spc="25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engine.</a:t>
            </a:r>
            <a:r>
              <a:rPr spc="240" dirty="0">
                <a:latin typeface="+mj-lt"/>
                <a:cs typeface="Carlito"/>
              </a:rPr>
              <a:t> </a:t>
            </a:r>
            <a:r>
              <a:rPr spc="-10" dirty="0">
                <a:latin typeface="+mj-lt"/>
                <a:cs typeface="Carlito"/>
              </a:rPr>
              <a:t>Successive </a:t>
            </a:r>
            <a:r>
              <a:rPr spc="-30" dirty="0">
                <a:latin typeface="+mj-lt"/>
                <a:cs typeface="Carlito"/>
              </a:rPr>
              <a:t>combustion</a:t>
            </a:r>
            <a:r>
              <a:rPr spc="-7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in</a:t>
            </a:r>
            <a:r>
              <a:rPr spc="-6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the</a:t>
            </a:r>
            <a:r>
              <a:rPr spc="-55" dirty="0">
                <a:latin typeface="+mj-lt"/>
                <a:cs typeface="Carlito"/>
              </a:rPr>
              <a:t> </a:t>
            </a:r>
            <a:r>
              <a:rPr spc="-25" dirty="0">
                <a:latin typeface="+mj-lt"/>
                <a:cs typeface="Carlito"/>
              </a:rPr>
              <a:t>cylinders</a:t>
            </a:r>
            <a:r>
              <a:rPr spc="-65" dirty="0">
                <a:latin typeface="+mj-lt"/>
                <a:cs typeface="Carlito"/>
              </a:rPr>
              <a:t> </a:t>
            </a:r>
            <a:r>
              <a:rPr spc="-20" dirty="0">
                <a:latin typeface="+mj-lt"/>
                <a:cs typeface="Carlito"/>
              </a:rPr>
              <a:t>that</a:t>
            </a:r>
            <a:r>
              <a:rPr spc="-65" dirty="0">
                <a:latin typeface="+mj-lt"/>
                <a:cs typeface="Carlito"/>
              </a:rPr>
              <a:t> </a:t>
            </a:r>
            <a:r>
              <a:rPr spc="-30" dirty="0">
                <a:latin typeface="+mj-lt"/>
                <a:cs typeface="Carlito"/>
              </a:rPr>
              <a:t>standing</a:t>
            </a:r>
            <a:r>
              <a:rPr spc="-60" dirty="0">
                <a:latin typeface="+mj-lt"/>
                <a:cs typeface="Carlito"/>
              </a:rPr>
              <a:t> </a:t>
            </a:r>
            <a:r>
              <a:rPr spc="-10" dirty="0">
                <a:latin typeface="+mj-lt"/>
                <a:cs typeface="Carlito"/>
              </a:rPr>
              <a:t>side</a:t>
            </a:r>
            <a:r>
              <a:rPr spc="-6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by</a:t>
            </a:r>
            <a:r>
              <a:rPr spc="-6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side</a:t>
            </a:r>
            <a:r>
              <a:rPr spc="-65" dirty="0">
                <a:latin typeface="+mj-lt"/>
                <a:cs typeface="Carlito"/>
              </a:rPr>
              <a:t> </a:t>
            </a:r>
            <a:r>
              <a:rPr spc="-20" dirty="0">
                <a:latin typeface="+mj-lt"/>
                <a:cs typeface="Carlito"/>
              </a:rPr>
              <a:t>should</a:t>
            </a:r>
            <a:r>
              <a:rPr spc="-7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be</a:t>
            </a:r>
            <a:r>
              <a:rPr spc="-35" dirty="0">
                <a:latin typeface="+mj-lt"/>
                <a:cs typeface="Carlito"/>
              </a:rPr>
              <a:t> </a:t>
            </a:r>
            <a:r>
              <a:rPr spc="-30" dirty="0">
                <a:latin typeface="+mj-lt"/>
                <a:cs typeface="Carlito"/>
              </a:rPr>
              <a:t>avoided</a:t>
            </a:r>
            <a:r>
              <a:rPr spc="-6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so</a:t>
            </a:r>
            <a:r>
              <a:rPr spc="325" dirty="0">
                <a:latin typeface="+mj-lt"/>
                <a:cs typeface="Carlito"/>
              </a:rPr>
              <a:t> </a:t>
            </a:r>
            <a:r>
              <a:rPr spc="-20" dirty="0">
                <a:latin typeface="+mj-lt"/>
                <a:cs typeface="Carlito"/>
              </a:rPr>
              <a:t>that</a:t>
            </a:r>
            <a:r>
              <a:rPr spc="-65" dirty="0">
                <a:latin typeface="+mj-lt"/>
                <a:cs typeface="Carlito"/>
              </a:rPr>
              <a:t> </a:t>
            </a:r>
            <a:r>
              <a:rPr spc="-25" dirty="0">
                <a:latin typeface="+mj-lt"/>
                <a:cs typeface="Carlito"/>
              </a:rPr>
              <a:t>the </a:t>
            </a:r>
            <a:r>
              <a:rPr spc="-55" dirty="0">
                <a:latin typeface="+mj-lt"/>
                <a:cs typeface="Carlito"/>
              </a:rPr>
              <a:t>force</a:t>
            </a:r>
            <a:r>
              <a:rPr spc="-105" dirty="0">
                <a:latin typeface="+mj-lt"/>
                <a:cs typeface="Carlito"/>
              </a:rPr>
              <a:t> </a:t>
            </a:r>
            <a:r>
              <a:rPr spc="-45" dirty="0">
                <a:latin typeface="+mj-lt"/>
                <a:cs typeface="Carlito"/>
              </a:rPr>
              <a:t>transmitted</a:t>
            </a:r>
            <a:r>
              <a:rPr spc="-70" dirty="0">
                <a:latin typeface="+mj-lt"/>
                <a:cs typeface="Carlito"/>
              </a:rPr>
              <a:t> </a:t>
            </a:r>
            <a:r>
              <a:rPr spc="-20" dirty="0">
                <a:latin typeface="+mj-lt"/>
                <a:cs typeface="Carlito"/>
              </a:rPr>
              <a:t>to</a:t>
            </a:r>
            <a:r>
              <a:rPr spc="-90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the</a:t>
            </a:r>
            <a:r>
              <a:rPr spc="-114" dirty="0">
                <a:latin typeface="+mj-lt"/>
                <a:cs typeface="Carlito"/>
              </a:rPr>
              <a:t> </a:t>
            </a:r>
            <a:r>
              <a:rPr spc="-45" dirty="0">
                <a:latin typeface="+mj-lt"/>
                <a:cs typeface="Carlito"/>
              </a:rPr>
              <a:t>crankshaft</a:t>
            </a:r>
            <a:r>
              <a:rPr spc="-65" dirty="0">
                <a:latin typeface="+mj-lt"/>
                <a:cs typeface="Carlito"/>
              </a:rPr>
              <a:t> </a:t>
            </a:r>
            <a:r>
              <a:rPr spc="-20" dirty="0">
                <a:latin typeface="+mj-lt"/>
                <a:cs typeface="Carlito"/>
              </a:rPr>
              <a:t>does</a:t>
            </a:r>
            <a:r>
              <a:rPr spc="-9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not</a:t>
            </a:r>
            <a:r>
              <a:rPr spc="-105" dirty="0">
                <a:latin typeface="+mj-lt"/>
                <a:cs typeface="Carlito"/>
              </a:rPr>
              <a:t> </a:t>
            </a:r>
            <a:r>
              <a:rPr dirty="0">
                <a:latin typeface="+mj-lt"/>
                <a:cs typeface="Carlito"/>
              </a:rPr>
              <a:t>become</a:t>
            </a:r>
            <a:r>
              <a:rPr spc="270" dirty="0">
                <a:latin typeface="+mj-lt"/>
                <a:cs typeface="Carlito"/>
              </a:rPr>
              <a:t> </a:t>
            </a:r>
            <a:r>
              <a:rPr spc="-50" dirty="0">
                <a:latin typeface="+mj-lt"/>
                <a:cs typeface="Carlito"/>
              </a:rPr>
              <a:t>one-</a:t>
            </a:r>
            <a:r>
              <a:rPr spc="-10" dirty="0">
                <a:latin typeface="+mj-lt"/>
                <a:cs typeface="Carlito"/>
              </a:rPr>
              <a:t>sided.</a:t>
            </a:r>
            <a:endParaRPr dirty="0">
              <a:latin typeface="+mj-lt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230266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3610" algn="l"/>
                <a:tab pos="9156700" algn="l"/>
              </a:tabLst>
            </a:pPr>
            <a:r>
              <a:rPr dirty="0">
                <a:latin typeface="+mj-lt"/>
              </a:rPr>
              <a:t>	</a:t>
            </a:r>
            <a:r>
              <a:rPr spc="-40" dirty="0">
                <a:latin typeface="+mj-lt"/>
              </a:rPr>
              <a:t>Problem</a:t>
            </a:r>
            <a:r>
              <a:rPr spc="-165" dirty="0">
                <a:latin typeface="+mj-lt"/>
              </a:rPr>
              <a:t> </a:t>
            </a:r>
            <a:r>
              <a:rPr spc="-50" dirty="0">
                <a:latin typeface="+mj-lt"/>
              </a:rPr>
              <a:t>1</a:t>
            </a:r>
            <a:r>
              <a:rPr dirty="0">
                <a:latin typeface="+mj-lt"/>
              </a:rPr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22</a:t>
            </a:fld>
            <a:endParaRPr spc="-25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4017" y="766699"/>
            <a:ext cx="8515350" cy="393761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 marR="304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+mj-lt"/>
                <a:cs typeface="Carlito"/>
              </a:rPr>
              <a:t>A</a:t>
            </a:r>
            <a:r>
              <a:rPr sz="2000" spc="60" dirty="0">
                <a:latin typeface="+mj-lt"/>
                <a:cs typeface="Carlito"/>
              </a:rPr>
              <a:t> </a:t>
            </a:r>
            <a:r>
              <a:rPr sz="2000" spc="-30" dirty="0">
                <a:latin typeface="+mj-lt"/>
                <a:cs typeface="Carlito"/>
              </a:rPr>
              <a:t>six-</a:t>
            </a:r>
            <a:r>
              <a:rPr sz="2000" dirty="0">
                <a:latin typeface="+mj-lt"/>
                <a:cs typeface="Carlito"/>
              </a:rPr>
              <a:t>cylinder</a:t>
            </a:r>
            <a:r>
              <a:rPr sz="2000" spc="30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two-</a:t>
            </a:r>
            <a:r>
              <a:rPr sz="2000" spc="-35" dirty="0">
                <a:latin typeface="+mj-lt"/>
                <a:cs typeface="Carlito"/>
              </a:rPr>
              <a:t>stroke</a:t>
            </a:r>
            <a:r>
              <a:rPr sz="2000" spc="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with</a:t>
            </a:r>
            <a:r>
              <a:rPr sz="2000" spc="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5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compression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ratio</a:t>
            </a:r>
            <a:r>
              <a:rPr sz="2000" spc="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</a:t>
            </a:r>
            <a:r>
              <a:rPr sz="2000" spc="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9</a:t>
            </a:r>
            <a:r>
              <a:rPr sz="2000" spc="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produces</a:t>
            </a:r>
            <a:r>
              <a:rPr sz="2000" spc="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torque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1100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Nm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at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speed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2100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rpm.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It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has</a:t>
            </a:r>
            <a:r>
              <a:rPr sz="2000" spc="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bore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</a:t>
            </a:r>
            <a:r>
              <a:rPr sz="2000" spc="10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123</a:t>
            </a:r>
            <a:r>
              <a:rPr sz="2000" spc="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mm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and</a:t>
            </a:r>
            <a:r>
              <a:rPr sz="2000" spc="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85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stroke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of </a:t>
            </a:r>
            <a:r>
              <a:rPr sz="2000" dirty="0">
                <a:latin typeface="+mj-lt"/>
                <a:cs typeface="Carlito"/>
              </a:rPr>
              <a:t>127</a:t>
            </a:r>
            <a:r>
              <a:rPr sz="2000" spc="-10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mm.</a:t>
            </a:r>
            <a:endParaRPr sz="2000" dirty="0">
              <a:latin typeface="+mj-lt"/>
              <a:cs typeface="Carlito"/>
            </a:endParaRPr>
          </a:p>
          <a:p>
            <a:pPr marL="314960" indent="-254635" algn="just">
              <a:lnSpc>
                <a:spcPct val="100000"/>
              </a:lnSpc>
              <a:buAutoNum type="alphaLcParenR"/>
              <a:tabLst>
                <a:tab pos="314960" algn="l"/>
              </a:tabLst>
            </a:pPr>
            <a:r>
              <a:rPr sz="2000" spc="-10" dirty="0">
                <a:latin typeface="+mj-lt"/>
                <a:cs typeface="Carlito"/>
              </a:rPr>
              <a:t>What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displacement</a:t>
            </a:r>
            <a:r>
              <a:rPr sz="2000" spc="-1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volume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and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clearance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volume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254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cylinder?</a:t>
            </a:r>
            <a:endParaRPr sz="2000" dirty="0">
              <a:latin typeface="+mj-lt"/>
              <a:cs typeface="Carlito"/>
            </a:endParaRPr>
          </a:p>
          <a:p>
            <a:pPr marL="326390" indent="-266065" algn="just">
              <a:lnSpc>
                <a:spcPct val="100000"/>
              </a:lnSpc>
              <a:buAutoNum type="alphaLcParenR"/>
              <a:tabLst>
                <a:tab pos="326390" algn="l"/>
              </a:tabLst>
            </a:pPr>
            <a:r>
              <a:rPr sz="2000" dirty="0">
                <a:latin typeface="+mj-lt"/>
                <a:cs typeface="Carlito"/>
              </a:rPr>
              <a:t>mean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piston</a:t>
            </a:r>
            <a:r>
              <a:rPr sz="2000" spc="-1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speed</a:t>
            </a:r>
            <a:endParaRPr sz="2000" dirty="0">
              <a:latin typeface="+mj-lt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2340"/>
              </a:spcBef>
            </a:pPr>
            <a:r>
              <a:rPr sz="2000" b="1" spc="-10" dirty="0">
                <a:latin typeface="+mj-lt"/>
                <a:cs typeface="Carlito"/>
              </a:rPr>
              <a:t>Solution:</a:t>
            </a:r>
            <a:endParaRPr sz="2000" dirty="0">
              <a:latin typeface="+mj-lt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15"/>
              </a:spcBef>
            </a:pP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d</a:t>
            </a:r>
            <a:r>
              <a:rPr sz="2025" spc="232" baseline="-12345" dirty="0">
                <a:latin typeface="+mj-lt"/>
                <a:cs typeface="Carlito"/>
              </a:rPr>
              <a:t> 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spc="-60" dirty="0">
                <a:latin typeface="+mj-lt"/>
                <a:cs typeface="Carlito"/>
              </a:rPr>
              <a:t>(</a:t>
            </a:r>
            <a:r>
              <a:rPr sz="2000" spc="-60" dirty="0">
                <a:latin typeface="+mj-lt"/>
                <a:cs typeface="Arial"/>
              </a:rPr>
              <a:t>π</a:t>
            </a:r>
            <a:r>
              <a:rPr sz="2000" spc="-60" dirty="0">
                <a:latin typeface="+mj-lt"/>
                <a:cs typeface="Carlito"/>
              </a:rPr>
              <a:t>/4)</a:t>
            </a:r>
            <a:r>
              <a:rPr sz="2000" spc="-1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</a:t>
            </a:r>
            <a:r>
              <a:rPr sz="2025" baseline="16460" dirty="0">
                <a:latin typeface="+mj-lt"/>
                <a:cs typeface="Carlito"/>
              </a:rPr>
              <a:t>2</a:t>
            </a:r>
            <a:r>
              <a:rPr sz="2025" spc="-75" baseline="1646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L</a:t>
            </a:r>
            <a:endParaRPr sz="2000" dirty="0">
              <a:latin typeface="+mj-lt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1610"/>
              </a:spcBef>
            </a:pPr>
            <a:r>
              <a:rPr sz="2000" spc="-100" dirty="0">
                <a:latin typeface="+mj-lt"/>
                <a:cs typeface="Carlito"/>
              </a:rPr>
              <a:t>We</a:t>
            </a:r>
            <a:r>
              <a:rPr sz="2000" spc="-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know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that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40" dirty="0">
                <a:latin typeface="+mj-lt"/>
                <a:cs typeface="Carlito"/>
              </a:rPr>
              <a:t>(V</a:t>
            </a:r>
            <a:r>
              <a:rPr sz="2025" spc="-60" baseline="-12345" dirty="0">
                <a:latin typeface="+mj-lt"/>
                <a:cs typeface="Carlito"/>
              </a:rPr>
              <a:t>d</a:t>
            </a:r>
            <a:r>
              <a:rPr sz="2025" spc="-165" baseline="-123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+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c</a:t>
            </a:r>
            <a:r>
              <a:rPr sz="2000" dirty="0">
                <a:latin typeface="+mj-lt"/>
                <a:cs typeface="Carlito"/>
              </a:rPr>
              <a:t>)/</a:t>
            </a:r>
            <a:r>
              <a:rPr sz="2000" spc="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Arial"/>
              </a:rPr>
              <a:t>V</a:t>
            </a:r>
            <a:r>
              <a:rPr sz="2025" spc="-37" baseline="-12345" dirty="0">
                <a:latin typeface="+mj-lt"/>
                <a:cs typeface="Arial"/>
              </a:rPr>
              <a:t>c</a:t>
            </a:r>
            <a:endParaRPr sz="2025" baseline="-12345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2000" dirty="0">
              <a:latin typeface="+mj-lt"/>
              <a:cs typeface="Arial"/>
            </a:endParaRPr>
          </a:p>
          <a:p>
            <a:pPr marL="64769">
              <a:lnSpc>
                <a:spcPct val="100000"/>
              </a:lnSpc>
            </a:pPr>
            <a:r>
              <a:rPr sz="2000" spc="-10" dirty="0">
                <a:latin typeface="+mj-lt"/>
                <a:cs typeface="Carlito"/>
              </a:rPr>
              <a:t>U</a:t>
            </a:r>
            <a:r>
              <a:rPr sz="2025" spc="-15" baseline="-12345" dirty="0">
                <a:latin typeface="+mj-lt"/>
                <a:cs typeface="Carlito"/>
              </a:rPr>
              <a:t>p</a:t>
            </a:r>
            <a:r>
              <a:rPr sz="2025" spc="-97" baseline="-123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2NL/60</a:t>
            </a:r>
            <a:endParaRPr sz="20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3610" algn="l"/>
                <a:tab pos="9156700" algn="l"/>
              </a:tabLst>
            </a:pPr>
            <a:r>
              <a:rPr dirty="0">
                <a:latin typeface="+mj-lt"/>
              </a:rPr>
              <a:t>	</a:t>
            </a:r>
            <a:r>
              <a:rPr spc="-40" dirty="0">
                <a:latin typeface="+mj-lt"/>
              </a:rPr>
              <a:t>Problem</a:t>
            </a:r>
            <a:r>
              <a:rPr spc="-165" dirty="0">
                <a:latin typeface="+mj-lt"/>
              </a:rPr>
              <a:t> </a:t>
            </a:r>
            <a:r>
              <a:rPr spc="-50" dirty="0">
                <a:latin typeface="+mj-lt"/>
              </a:rPr>
              <a:t>1</a:t>
            </a:r>
            <a:r>
              <a:rPr dirty="0">
                <a:latin typeface="+mj-lt"/>
              </a:rPr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8" y="4907991"/>
            <a:ext cx="896621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 spc="60">
                <a:latin typeface="+mj-lt"/>
              </a:rPr>
              <a:t>ME 165</a:t>
            </a:r>
            <a:endParaRPr b="0" spc="30" dirty="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23</a:t>
            </a:fld>
            <a:endParaRPr spc="-25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803" y="766699"/>
            <a:ext cx="8489950" cy="401456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 marR="177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+mj-lt"/>
                <a:cs typeface="Carlito"/>
              </a:rPr>
              <a:t>A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30" dirty="0">
                <a:latin typeface="+mj-lt"/>
                <a:cs typeface="Carlito"/>
              </a:rPr>
              <a:t>six-</a:t>
            </a:r>
            <a:r>
              <a:rPr sz="2000" dirty="0">
                <a:latin typeface="+mj-lt"/>
                <a:cs typeface="Carlito"/>
              </a:rPr>
              <a:t>cylinder</a:t>
            </a:r>
            <a:r>
              <a:rPr sz="2000" spc="30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two-</a:t>
            </a:r>
            <a:r>
              <a:rPr sz="2000" spc="-30" dirty="0">
                <a:latin typeface="+mj-lt"/>
                <a:cs typeface="Carlito"/>
              </a:rPr>
              <a:t>stroke</a:t>
            </a:r>
            <a:r>
              <a:rPr sz="2000" spc="1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with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4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compression</a:t>
            </a:r>
            <a:r>
              <a:rPr sz="2000" spc="3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ratio</a:t>
            </a:r>
            <a:r>
              <a:rPr sz="2000" spc="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</a:t>
            </a:r>
            <a:r>
              <a:rPr sz="2000" spc="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9</a:t>
            </a:r>
            <a:r>
              <a:rPr sz="2000" spc="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produces</a:t>
            </a:r>
            <a:r>
              <a:rPr sz="2000" spc="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torque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1100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Nm</a:t>
            </a:r>
            <a:r>
              <a:rPr sz="2000" spc="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at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speed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2100</a:t>
            </a:r>
            <a:r>
              <a:rPr sz="2000" spc="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rpm.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It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has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bore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7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123</a:t>
            </a:r>
            <a:r>
              <a:rPr sz="2000" spc="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mm</a:t>
            </a:r>
            <a:r>
              <a:rPr sz="2000" spc="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and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85" dirty="0">
                <a:latin typeface="+mj-lt"/>
                <a:cs typeface="Carlito"/>
              </a:rPr>
              <a:t> </a:t>
            </a:r>
            <a:r>
              <a:rPr sz="2000" spc="-45" dirty="0">
                <a:latin typeface="+mj-lt"/>
                <a:cs typeface="Carlito"/>
              </a:rPr>
              <a:t>stroke</a:t>
            </a:r>
            <a:r>
              <a:rPr sz="2000" spc="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of </a:t>
            </a:r>
            <a:r>
              <a:rPr sz="2000" dirty="0">
                <a:latin typeface="+mj-lt"/>
                <a:cs typeface="Carlito"/>
              </a:rPr>
              <a:t>127</a:t>
            </a:r>
            <a:r>
              <a:rPr sz="2000" spc="-10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mm.</a:t>
            </a:r>
            <a:endParaRPr sz="2000" dirty="0">
              <a:latin typeface="+mj-lt"/>
              <a:cs typeface="Carlito"/>
            </a:endParaRPr>
          </a:p>
          <a:p>
            <a:pPr marL="302260" indent="-253365" algn="just">
              <a:lnSpc>
                <a:spcPct val="100000"/>
              </a:lnSpc>
              <a:buAutoNum type="alphaLcParenR"/>
              <a:tabLst>
                <a:tab pos="302260" algn="l"/>
              </a:tabLst>
            </a:pPr>
            <a:r>
              <a:rPr sz="2000" spc="-10" dirty="0">
                <a:latin typeface="+mj-lt"/>
                <a:cs typeface="Carlito"/>
              </a:rPr>
              <a:t>What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displacement</a:t>
            </a:r>
            <a:r>
              <a:rPr sz="2000" spc="-1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volume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and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-3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clearance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volume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254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cylinder?</a:t>
            </a:r>
            <a:endParaRPr sz="2000" dirty="0">
              <a:latin typeface="+mj-lt"/>
              <a:cs typeface="Carlito"/>
            </a:endParaRPr>
          </a:p>
          <a:p>
            <a:pPr marL="313055" indent="-264160" algn="just">
              <a:lnSpc>
                <a:spcPct val="100000"/>
              </a:lnSpc>
              <a:buAutoNum type="alphaLcParenR"/>
              <a:tabLst>
                <a:tab pos="313055" algn="l"/>
              </a:tabLst>
            </a:pPr>
            <a:r>
              <a:rPr sz="2000" dirty="0">
                <a:latin typeface="+mj-lt"/>
                <a:cs typeface="Carlito"/>
              </a:rPr>
              <a:t>mean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piston</a:t>
            </a:r>
            <a:r>
              <a:rPr sz="2000" spc="-1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speed</a:t>
            </a:r>
            <a:endParaRPr sz="2000" dirty="0">
              <a:latin typeface="+mj-lt"/>
              <a:cs typeface="Carlito"/>
            </a:endParaRPr>
          </a:p>
          <a:p>
            <a:pPr marL="50800">
              <a:lnSpc>
                <a:spcPct val="100000"/>
              </a:lnSpc>
              <a:spcBef>
                <a:spcPts val="2340"/>
              </a:spcBef>
            </a:pPr>
            <a:r>
              <a:rPr sz="2000" b="1" spc="-10" dirty="0">
                <a:latin typeface="+mj-lt"/>
                <a:cs typeface="Carlito"/>
              </a:rPr>
              <a:t>Solution:</a:t>
            </a:r>
            <a:endParaRPr sz="2000" dirty="0">
              <a:latin typeface="+mj-lt"/>
              <a:cs typeface="Carlito"/>
            </a:endParaRPr>
          </a:p>
          <a:p>
            <a:pPr marR="6597015" algn="r">
              <a:lnSpc>
                <a:spcPts val="2395"/>
              </a:lnSpc>
              <a:spcBef>
                <a:spcPts val="15"/>
              </a:spcBef>
            </a:pP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d</a:t>
            </a:r>
            <a:r>
              <a:rPr sz="2025" spc="232" baseline="-12345" dirty="0">
                <a:latin typeface="+mj-lt"/>
                <a:cs typeface="Carlito"/>
              </a:rPr>
              <a:t> 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spc="-60" dirty="0">
                <a:latin typeface="+mj-lt"/>
                <a:cs typeface="Carlito"/>
              </a:rPr>
              <a:t>(</a:t>
            </a:r>
            <a:r>
              <a:rPr sz="2000" spc="-60" dirty="0">
                <a:latin typeface="+mj-lt"/>
                <a:cs typeface="Arial"/>
              </a:rPr>
              <a:t>π</a:t>
            </a:r>
            <a:r>
              <a:rPr sz="2000" spc="-60" dirty="0">
                <a:latin typeface="+mj-lt"/>
                <a:cs typeface="Carlito"/>
              </a:rPr>
              <a:t>/4)</a:t>
            </a:r>
            <a:r>
              <a:rPr sz="2000" spc="-1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-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</a:t>
            </a:r>
            <a:r>
              <a:rPr sz="2025" baseline="16460" dirty="0">
                <a:latin typeface="+mj-lt"/>
                <a:cs typeface="Carlito"/>
              </a:rPr>
              <a:t>2</a:t>
            </a:r>
            <a:r>
              <a:rPr sz="2025" spc="-75" baseline="1646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L</a:t>
            </a:r>
            <a:endParaRPr sz="2000" dirty="0">
              <a:latin typeface="+mj-lt"/>
              <a:cs typeface="Carlito"/>
            </a:endParaRPr>
          </a:p>
          <a:p>
            <a:pPr marR="6552565" algn="r">
              <a:lnSpc>
                <a:spcPts val="2395"/>
              </a:lnSpc>
            </a:pPr>
            <a:r>
              <a:rPr sz="2000" dirty="0">
                <a:latin typeface="+mj-lt"/>
                <a:cs typeface="Carlito"/>
              </a:rPr>
              <a:t>=</a:t>
            </a:r>
            <a:r>
              <a:rPr sz="2000" spc="-4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1.51</a:t>
            </a:r>
            <a:r>
              <a:rPr sz="2000" spc="-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×</a:t>
            </a:r>
            <a:r>
              <a:rPr sz="2000" spc="-2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10</a:t>
            </a:r>
            <a:r>
              <a:rPr sz="2025" spc="-15" baseline="16460" dirty="0">
                <a:latin typeface="+mj-lt"/>
                <a:cs typeface="Arial"/>
              </a:rPr>
              <a:t>−</a:t>
            </a:r>
            <a:r>
              <a:rPr sz="2025" spc="-15" baseline="16460" dirty="0">
                <a:latin typeface="+mj-lt"/>
                <a:cs typeface="Carlito"/>
              </a:rPr>
              <a:t>3</a:t>
            </a:r>
            <a:r>
              <a:rPr sz="2000" spc="-10" dirty="0">
                <a:latin typeface="+mj-lt"/>
                <a:cs typeface="Carlito"/>
              </a:rPr>
              <a:t>m</a:t>
            </a:r>
            <a:r>
              <a:rPr sz="2025" spc="-15" baseline="16460" dirty="0">
                <a:latin typeface="+mj-lt"/>
                <a:cs typeface="Carlito"/>
              </a:rPr>
              <a:t>3</a:t>
            </a:r>
            <a:endParaRPr sz="2025" baseline="16460" dirty="0">
              <a:latin typeface="+mj-lt"/>
              <a:cs typeface="Carlito"/>
            </a:endParaRPr>
          </a:p>
          <a:p>
            <a:pPr marL="50800">
              <a:lnSpc>
                <a:spcPct val="100000"/>
              </a:lnSpc>
              <a:spcBef>
                <a:spcPts val="10"/>
              </a:spcBef>
            </a:pPr>
            <a:r>
              <a:rPr sz="2000" spc="-100" dirty="0">
                <a:latin typeface="+mj-lt"/>
                <a:cs typeface="Carlito"/>
              </a:rPr>
              <a:t>We</a:t>
            </a:r>
            <a:r>
              <a:rPr sz="2000" spc="-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know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that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40" dirty="0">
                <a:latin typeface="+mj-lt"/>
                <a:cs typeface="Carlito"/>
              </a:rPr>
              <a:t>(V</a:t>
            </a:r>
            <a:r>
              <a:rPr sz="2025" spc="-60" baseline="-12345" dirty="0">
                <a:latin typeface="+mj-lt"/>
                <a:cs typeface="Carlito"/>
              </a:rPr>
              <a:t>d</a:t>
            </a:r>
            <a:r>
              <a:rPr sz="2025" spc="-165" baseline="-123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+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c</a:t>
            </a:r>
            <a:r>
              <a:rPr sz="2000" dirty="0">
                <a:latin typeface="+mj-lt"/>
                <a:cs typeface="Carlito"/>
              </a:rPr>
              <a:t>)/</a:t>
            </a:r>
            <a:r>
              <a:rPr sz="2000" spc="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Arial"/>
              </a:rPr>
              <a:t>V</a:t>
            </a:r>
            <a:r>
              <a:rPr sz="2025" spc="-37" baseline="-12345" dirty="0">
                <a:latin typeface="+mj-lt"/>
                <a:cs typeface="Arial"/>
              </a:rPr>
              <a:t>c</a:t>
            </a:r>
            <a:endParaRPr sz="2025" baseline="-12345" dirty="0">
              <a:latin typeface="+mj-lt"/>
              <a:cs typeface="Arial"/>
            </a:endParaRPr>
          </a:p>
          <a:p>
            <a:pPr marL="50800">
              <a:lnSpc>
                <a:spcPts val="2395"/>
              </a:lnSpc>
            </a:pPr>
            <a:r>
              <a:rPr sz="2000" dirty="0">
                <a:latin typeface="+mj-lt"/>
                <a:cs typeface="Carlito"/>
              </a:rPr>
              <a:t>The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clearance</a:t>
            </a:r>
            <a:r>
              <a:rPr sz="2000" spc="-30" dirty="0">
                <a:latin typeface="+mj-lt"/>
                <a:cs typeface="Carlito"/>
              </a:rPr>
              <a:t> volume,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Arial"/>
              </a:rPr>
              <a:t>V</a:t>
            </a:r>
            <a:r>
              <a:rPr sz="2025" baseline="-12345" dirty="0">
                <a:latin typeface="+mj-lt"/>
                <a:cs typeface="Arial"/>
              </a:rPr>
              <a:t>c</a:t>
            </a:r>
            <a:r>
              <a:rPr sz="2025" spc="-82" baseline="-12345" dirty="0">
                <a:latin typeface="+mj-lt"/>
                <a:cs typeface="Arial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Arial"/>
              </a:rPr>
              <a:t>V</a:t>
            </a:r>
            <a:r>
              <a:rPr sz="2025" baseline="-12345" dirty="0">
                <a:latin typeface="+mj-lt"/>
                <a:cs typeface="Arial"/>
              </a:rPr>
              <a:t>d</a:t>
            </a:r>
            <a:r>
              <a:rPr sz="2025" spc="-67" baseline="-12345" dirty="0">
                <a:latin typeface="+mj-lt"/>
                <a:cs typeface="Arial"/>
              </a:rPr>
              <a:t> </a:t>
            </a:r>
            <a:r>
              <a:rPr sz="2000" dirty="0">
                <a:latin typeface="+mj-lt"/>
                <a:cs typeface="Carlito"/>
              </a:rPr>
              <a:t>/(r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Arial"/>
              </a:rPr>
              <a:t>−</a:t>
            </a:r>
            <a:r>
              <a:rPr sz="2000" spc="-25" dirty="0">
                <a:latin typeface="+mj-lt"/>
                <a:cs typeface="Carlito"/>
              </a:rPr>
              <a:t>1)</a:t>
            </a:r>
            <a:endParaRPr sz="2000" dirty="0">
              <a:latin typeface="+mj-lt"/>
              <a:cs typeface="Carlito"/>
            </a:endParaRPr>
          </a:p>
          <a:p>
            <a:pPr marL="2736215">
              <a:lnSpc>
                <a:spcPts val="2395"/>
              </a:lnSpc>
            </a:pPr>
            <a:r>
              <a:rPr sz="2000" dirty="0">
                <a:latin typeface="+mj-lt"/>
                <a:cs typeface="Carlito"/>
              </a:rPr>
              <a:t>=</a:t>
            </a:r>
            <a:r>
              <a:rPr sz="2000" spc="-4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1.89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×</a:t>
            </a:r>
            <a:r>
              <a:rPr sz="2000" spc="-1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10</a:t>
            </a:r>
            <a:r>
              <a:rPr sz="1950" baseline="25641" dirty="0">
                <a:latin typeface="+mj-lt"/>
                <a:cs typeface="Carlito"/>
              </a:rPr>
              <a:t>-4</a:t>
            </a:r>
            <a:r>
              <a:rPr sz="1950" spc="-195" baseline="25641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m</a:t>
            </a:r>
            <a:r>
              <a:rPr sz="2025" spc="-37" baseline="16460" dirty="0">
                <a:latin typeface="+mj-lt"/>
                <a:cs typeface="Carlito"/>
              </a:rPr>
              <a:t>3</a:t>
            </a:r>
            <a:endParaRPr sz="2025" baseline="16460" dirty="0">
              <a:latin typeface="+mj-lt"/>
              <a:cs typeface="Carlito"/>
            </a:endParaRPr>
          </a:p>
          <a:p>
            <a:pPr marL="52069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+mj-lt"/>
                <a:cs typeface="Carlito"/>
              </a:rPr>
              <a:t>U</a:t>
            </a:r>
            <a:r>
              <a:rPr sz="2025" baseline="-12345" dirty="0">
                <a:latin typeface="+mj-lt"/>
                <a:cs typeface="Carlito"/>
              </a:rPr>
              <a:t>p</a:t>
            </a:r>
            <a:r>
              <a:rPr sz="2025" spc="-89" baseline="-123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2NL/60</a:t>
            </a:r>
            <a:r>
              <a:rPr sz="2000" spc="-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2</a:t>
            </a:r>
            <a:r>
              <a:rPr sz="2000" spc="-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(2100/60)</a:t>
            </a:r>
            <a:r>
              <a:rPr sz="2000" spc="-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*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0.127</a:t>
            </a:r>
            <a:r>
              <a:rPr sz="2000" spc="-9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=8.89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m/s</a:t>
            </a:r>
            <a:endParaRPr sz="20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3610" algn="l"/>
                <a:tab pos="9156700" algn="l"/>
              </a:tabLst>
            </a:pPr>
            <a:r>
              <a:rPr dirty="0">
                <a:latin typeface="+mj-lt"/>
              </a:rPr>
              <a:t>	</a:t>
            </a:r>
            <a:r>
              <a:rPr spc="-40" dirty="0">
                <a:latin typeface="+mj-lt"/>
              </a:rPr>
              <a:t>Problem</a:t>
            </a:r>
            <a:r>
              <a:rPr spc="-165" dirty="0">
                <a:latin typeface="+mj-lt"/>
              </a:rPr>
              <a:t> </a:t>
            </a:r>
            <a:r>
              <a:rPr spc="-50" dirty="0">
                <a:latin typeface="+mj-lt"/>
              </a:rPr>
              <a:t>2</a:t>
            </a:r>
            <a:r>
              <a:rPr dirty="0">
                <a:latin typeface="+mj-lt"/>
              </a:rPr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8" y="4915611"/>
            <a:ext cx="668021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 spc="60">
                <a:latin typeface="+mj-lt"/>
              </a:rPr>
              <a:t>ME 165</a:t>
            </a:r>
            <a:endParaRPr b="0" spc="30" dirty="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24</a:t>
            </a:fld>
            <a:endParaRPr spc="-25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103" y="823721"/>
            <a:ext cx="8509635" cy="417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00" marR="30480" algn="just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+mj-lt"/>
                <a:cs typeface="Carlito"/>
              </a:rPr>
              <a:t>A</a:t>
            </a:r>
            <a:r>
              <a:rPr sz="2000" spc="140" dirty="0">
                <a:latin typeface="+mj-lt"/>
                <a:cs typeface="Carlito"/>
              </a:rPr>
              <a:t> </a:t>
            </a:r>
            <a:r>
              <a:rPr sz="2000" spc="-35" dirty="0">
                <a:latin typeface="+mj-lt"/>
                <a:cs typeface="Carlito"/>
              </a:rPr>
              <a:t>three-</a:t>
            </a:r>
            <a:r>
              <a:rPr sz="2000" dirty="0">
                <a:latin typeface="+mj-lt"/>
                <a:cs typeface="Carlito"/>
              </a:rPr>
              <a:t>liter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SI</a:t>
            </a:r>
            <a:r>
              <a:rPr sz="2000" spc="1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V6</a:t>
            </a:r>
            <a:r>
              <a:rPr sz="2000" spc="1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that</a:t>
            </a:r>
            <a:r>
              <a:rPr sz="2000" spc="14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operates</a:t>
            </a:r>
            <a:r>
              <a:rPr sz="2000" spc="11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on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</a:t>
            </a:r>
            <a:r>
              <a:rPr sz="2000" spc="135" dirty="0">
                <a:latin typeface="+mj-lt"/>
                <a:cs typeface="Carlito"/>
              </a:rPr>
              <a:t> </a:t>
            </a:r>
            <a:r>
              <a:rPr sz="2000" spc="-60" dirty="0">
                <a:latin typeface="+mj-lt"/>
                <a:cs typeface="Carlito"/>
              </a:rPr>
              <a:t>four-</a:t>
            </a:r>
            <a:r>
              <a:rPr sz="2000" spc="-25" dirty="0">
                <a:latin typeface="+mj-lt"/>
                <a:cs typeface="Carlito"/>
              </a:rPr>
              <a:t>stroke</a:t>
            </a:r>
            <a:r>
              <a:rPr sz="2000" spc="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cycle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at</a:t>
            </a:r>
            <a:r>
              <a:rPr sz="2000" spc="11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3600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RPM.</a:t>
            </a:r>
            <a:r>
              <a:rPr sz="2000" spc="114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The </a:t>
            </a:r>
            <a:r>
              <a:rPr sz="2000" dirty="0">
                <a:latin typeface="+mj-lt"/>
                <a:cs typeface="Carlito"/>
              </a:rPr>
              <a:t>compression</a:t>
            </a:r>
            <a:r>
              <a:rPr sz="2000" spc="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ratio</a:t>
            </a:r>
            <a:r>
              <a:rPr sz="2000" spc="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1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9.5,</a:t>
            </a:r>
            <a:r>
              <a:rPr sz="2000" spc="11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length</a:t>
            </a:r>
            <a:r>
              <a:rPr sz="2000" spc="1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1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connecting</a:t>
            </a:r>
            <a:r>
              <a:rPr sz="2000" spc="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rods</a:t>
            </a:r>
            <a:r>
              <a:rPr sz="2000" spc="10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13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16.6</a:t>
            </a:r>
            <a:r>
              <a:rPr sz="2000" spc="12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cm,</a:t>
            </a:r>
            <a:r>
              <a:rPr sz="2000" spc="11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the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12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is </a:t>
            </a:r>
            <a:r>
              <a:rPr sz="2000" spc="-20" dirty="0">
                <a:latin typeface="+mj-lt"/>
                <a:cs typeface="Carlito"/>
              </a:rPr>
              <a:t>square</a:t>
            </a:r>
            <a:r>
              <a:rPr sz="2000" spc="-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(B=L) </a:t>
            </a:r>
            <a:r>
              <a:rPr sz="2000" spc="-10" dirty="0">
                <a:latin typeface="+mj-lt"/>
                <a:cs typeface="Carlito"/>
              </a:rPr>
              <a:t>Calculate:</a:t>
            </a:r>
            <a:endParaRPr sz="2000" dirty="0">
              <a:latin typeface="+mj-lt"/>
              <a:cs typeface="Carlito"/>
            </a:endParaRPr>
          </a:p>
          <a:p>
            <a:pPr marL="314325" indent="-252729">
              <a:lnSpc>
                <a:spcPct val="100000"/>
              </a:lnSpc>
              <a:buAutoNum type="alphaLcParenR"/>
              <a:tabLst>
                <a:tab pos="314325" algn="l"/>
              </a:tabLst>
            </a:pPr>
            <a:r>
              <a:rPr sz="2000" spc="-10" dirty="0">
                <a:latin typeface="+mj-lt"/>
                <a:cs typeface="Carlito"/>
              </a:rPr>
              <a:t>Cylinder</a:t>
            </a:r>
            <a:r>
              <a:rPr sz="2000" spc="-12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bore</a:t>
            </a:r>
            <a:endParaRPr sz="2000" dirty="0">
              <a:latin typeface="+mj-lt"/>
              <a:cs typeface="Carlito"/>
            </a:endParaRPr>
          </a:p>
          <a:p>
            <a:pPr marL="325755" indent="-264160">
              <a:lnSpc>
                <a:spcPct val="100000"/>
              </a:lnSpc>
              <a:buAutoNum type="alphaLcParenR"/>
              <a:tabLst>
                <a:tab pos="325755" algn="l"/>
              </a:tabLst>
            </a:pPr>
            <a:r>
              <a:rPr sz="2000" spc="-60" dirty="0">
                <a:latin typeface="+mj-lt"/>
                <a:cs typeface="Carlito"/>
              </a:rPr>
              <a:t>Stroke</a:t>
            </a:r>
            <a:r>
              <a:rPr sz="2000" spc="-8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length</a:t>
            </a:r>
            <a:endParaRPr sz="2000" dirty="0">
              <a:latin typeface="+mj-lt"/>
              <a:cs typeface="Carlito"/>
            </a:endParaRPr>
          </a:p>
          <a:p>
            <a:pPr marL="302260" indent="-240665">
              <a:lnSpc>
                <a:spcPct val="100000"/>
              </a:lnSpc>
              <a:buAutoNum type="alphaLcParenR"/>
              <a:tabLst>
                <a:tab pos="302260" algn="l"/>
              </a:tabLst>
            </a:pPr>
            <a:r>
              <a:rPr sz="2000" spc="-75" dirty="0">
                <a:latin typeface="+mj-lt"/>
                <a:cs typeface="Carlito"/>
              </a:rPr>
              <a:t>Average</a:t>
            </a:r>
            <a:r>
              <a:rPr sz="2000" spc="-12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piston</a:t>
            </a:r>
            <a:r>
              <a:rPr sz="2000" spc="-2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speed</a:t>
            </a:r>
            <a:endParaRPr sz="2000" dirty="0">
              <a:latin typeface="+mj-lt"/>
              <a:cs typeface="Carlito"/>
            </a:endParaRPr>
          </a:p>
          <a:p>
            <a:pPr marL="325755" indent="-264160">
              <a:lnSpc>
                <a:spcPct val="100000"/>
              </a:lnSpc>
              <a:buAutoNum type="alphaLcParenR"/>
              <a:tabLst>
                <a:tab pos="325755" algn="l"/>
              </a:tabLst>
            </a:pPr>
            <a:r>
              <a:rPr sz="2000" spc="-30" dirty="0">
                <a:latin typeface="+mj-lt"/>
                <a:cs typeface="Carlito"/>
              </a:rPr>
              <a:t>Clearance</a:t>
            </a:r>
            <a:r>
              <a:rPr sz="2000" spc="-9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volume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one</a:t>
            </a:r>
            <a:r>
              <a:rPr sz="2000" spc="5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cylinder</a:t>
            </a:r>
            <a:endParaRPr sz="2000" dirty="0">
              <a:latin typeface="+mj-lt"/>
              <a:cs typeface="Carlito"/>
            </a:endParaRPr>
          </a:p>
          <a:p>
            <a:pPr marL="63500" marR="3644265">
              <a:lnSpc>
                <a:spcPct val="100000"/>
              </a:lnSpc>
              <a:spcBef>
                <a:spcPts val="2340"/>
              </a:spcBef>
            </a:pPr>
            <a:r>
              <a:rPr sz="2000" b="1" spc="-10" dirty="0">
                <a:latin typeface="+mj-lt"/>
                <a:cs typeface="Carlito"/>
              </a:rPr>
              <a:t>Solution</a:t>
            </a:r>
            <a:r>
              <a:rPr sz="2000" spc="-10" dirty="0">
                <a:latin typeface="+mj-lt"/>
                <a:cs typeface="Carlito"/>
              </a:rPr>
              <a:t>:a.</a:t>
            </a:r>
            <a:r>
              <a:rPr sz="2000" spc="-10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Given,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Swept</a:t>
            </a:r>
            <a:r>
              <a:rPr sz="2000" spc="-7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volume,</a:t>
            </a:r>
            <a:r>
              <a:rPr sz="2000" spc="-55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Vs=3×10</a:t>
            </a:r>
            <a:r>
              <a:rPr sz="1950" spc="-15" baseline="25641" dirty="0">
                <a:latin typeface="+mj-lt"/>
                <a:cs typeface="Carlito"/>
              </a:rPr>
              <a:t>−3</a:t>
            </a:r>
            <a:r>
              <a:rPr sz="2000" spc="-10" dirty="0">
                <a:latin typeface="+mj-lt"/>
                <a:cs typeface="Carlito"/>
              </a:rPr>
              <a:t>m3 </a:t>
            </a:r>
            <a:r>
              <a:rPr sz="2000" dirty="0">
                <a:latin typeface="+mj-lt"/>
                <a:cs typeface="Carlito"/>
              </a:rPr>
              <a:t>RPM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engine,</a:t>
            </a:r>
            <a:r>
              <a:rPr sz="2000" spc="-8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-25" dirty="0">
                <a:latin typeface="+mj-lt"/>
                <a:cs typeface="Carlito"/>
              </a:rPr>
              <a:t> </a:t>
            </a:r>
            <a:r>
              <a:rPr sz="2000" spc="-20" dirty="0">
                <a:latin typeface="+mj-lt"/>
                <a:cs typeface="Carlito"/>
              </a:rPr>
              <a:t>3600</a:t>
            </a:r>
            <a:endParaRPr sz="2000" dirty="0">
              <a:latin typeface="+mj-lt"/>
              <a:cs typeface="Carlito"/>
            </a:endParaRPr>
          </a:p>
          <a:p>
            <a:pPr marL="635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+mj-lt"/>
                <a:cs typeface="Carlito"/>
              </a:rPr>
              <a:t>The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bore,</a:t>
            </a:r>
            <a:r>
              <a:rPr sz="2000" spc="-7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B=?</a:t>
            </a:r>
            <a:r>
              <a:rPr sz="2000" spc="390" dirty="0">
                <a:latin typeface="+mj-lt"/>
                <a:cs typeface="Carlito"/>
              </a:rPr>
              <a:t> </a:t>
            </a:r>
            <a:r>
              <a:rPr sz="2000" spc="-40" dirty="0">
                <a:latin typeface="+mj-lt"/>
                <a:cs typeface="Carlito"/>
              </a:rPr>
              <a:t>Stroke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length,</a:t>
            </a:r>
            <a:r>
              <a:rPr sz="2000" spc="-9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L</a:t>
            </a:r>
            <a:r>
              <a:rPr sz="2000" spc="-50" dirty="0">
                <a:latin typeface="+mj-lt"/>
                <a:cs typeface="Carlito"/>
              </a:rPr>
              <a:t> </a:t>
            </a:r>
            <a:r>
              <a:rPr sz="2000" spc="-25" dirty="0">
                <a:latin typeface="+mj-lt"/>
                <a:cs typeface="Carlito"/>
              </a:rPr>
              <a:t>=?</a:t>
            </a:r>
            <a:endParaRPr sz="2000" dirty="0">
              <a:latin typeface="+mj-lt"/>
              <a:cs typeface="Carlito"/>
            </a:endParaRPr>
          </a:p>
          <a:p>
            <a:pPr marL="304165">
              <a:lnSpc>
                <a:spcPts val="2395"/>
              </a:lnSpc>
              <a:spcBef>
                <a:spcPts val="1510"/>
              </a:spcBef>
            </a:pPr>
            <a:r>
              <a:rPr sz="2000" spc="-100" dirty="0">
                <a:latin typeface="+mj-lt"/>
                <a:cs typeface="Carlito"/>
              </a:rPr>
              <a:t>We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spc="-120" dirty="0">
                <a:latin typeface="+mj-lt"/>
                <a:cs typeface="Carlito"/>
              </a:rPr>
              <a:t>know,</a:t>
            </a:r>
            <a:r>
              <a:rPr sz="2000" spc="-6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V</a:t>
            </a:r>
            <a:r>
              <a:rPr sz="2025" baseline="-12345" dirty="0">
                <a:latin typeface="+mj-lt"/>
                <a:cs typeface="Carlito"/>
              </a:rPr>
              <a:t>s</a:t>
            </a:r>
            <a:r>
              <a:rPr sz="2000" dirty="0">
                <a:latin typeface="+mj-lt"/>
                <a:cs typeface="Carlito"/>
              </a:rPr>
              <a:t>=</a:t>
            </a:r>
            <a:r>
              <a:rPr sz="2000" spc="50" dirty="0">
                <a:latin typeface="+mj-lt"/>
                <a:cs typeface="Carlito"/>
              </a:rPr>
              <a:t> </a:t>
            </a:r>
            <a:r>
              <a:rPr sz="2000" spc="-125" dirty="0">
                <a:latin typeface="+mj-lt"/>
                <a:cs typeface="Carlito"/>
              </a:rPr>
              <a:t>n×(</a:t>
            </a:r>
            <a:r>
              <a:rPr sz="2000" spc="-125" dirty="0">
                <a:latin typeface="+mj-lt"/>
                <a:cs typeface="Noto Sans Math"/>
              </a:rPr>
              <a:t>𝜋</a:t>
            </a:r>
            <a:r>
              <a:rPr sz="2000" spc="-125" dirty="0">
                <a:latin typeface="+mj-lt"/>
                <a:cs typeface="Carlito"/>
              </a:rPr>
              <a:t>/4×B</a:t>
            </a:r>
            <a:r>
              <a:rPr sz="2025" spc="-187" baseline="16460" dirty="0">
                <a:latin typeface="+mj-lt"/>
                <a:cs typeface="Carlito"/>
              </a:rPr>
              <a:t>2</a:t>
            </a:r>
            <a:r>
              <a:rPr sz="2000" spc="-125" dirty="0">
                <a:latin typeface="+mj-lt"/>
                <a:cs typeface="Carlito"/>
              </a:rPr>
              <a:t>×L</a:t>
            </a:r>
            <a:r>
              <a:rPr sz="2000" spc="-165" dirty="0">
                <a:latin typeface="+mj-lt"/>
                <a:cs typeface="Carlito"/>
              </a:rPr>
              <a:t> </a:t>
            </a:r>
            <a:r>
              <a:rPr sz="2000" spc="-50" dirty="0">
                <a:latin typeface="+mj-lt"/>
                <a:cs typeface="Carlito"/>
              </a:rPr>
              <a:t>)</a:t>
            </a:r>
            <a:endParaRPr sz="2000" dirty="0">
              <a:latin typeface="+mj-lt"/>
              <a:cs typeface="Carlito"/>
            </a:endParaRPr>
          </a:p>
          <a:p>
            <a:pPr marL="304165">
              <a:lnSpc>
                <a:spcPts val="2395"/>
              </a:lnSpc>
            </a:pPr>
            <a:r>
              <a:rPr sz="2000" spc="-10" dirty="0">
                <a:latin typeface="+mj-lt"/>
                <a:cs typeface="Carlito"/>
              </a:rPr>
              <a:t>(here</a:t>
            </a:r>
            <a:r>
              <a:rPr sz="2000" spc="-8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</a:t>
            </a:r>
            <a:r>
              <a:rPr sz="2000" spc="-4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is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no.</a:t>
            </a:r>
            <a:r>
              <a:rPr sz="2000" spc="-9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of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10" dirty="0">
                <a:latin typeface="+mj-lt"/>
                <a:cs typeface="Carlito"/>
              </a:rPr>
              <a:t>cylinder)/</a:t>
            </a:r>
            <a:endParaRPr sz="20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4738115"/>
            <a:ext cx="381000" cy="3840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3610" algn="l"/>
                <a:tab pos="9156700" algn="l"/>
              </a:tabLst>
            </a:pPr>
            <a:r>
              <a:rPr dirty="0">
                <a:latin typeface="+mj-lt"/>
              </a:rPr>
              <a:t>	</a:t>
            </a:r>
            <a:r>
              <a:rPr spc="-40" dirty="0">
                <a:latin typeface="+mj-lt"/>
              </a:rPr>
              <a:t>Problem</a:t>
            </a:r>
            <a:r>
              <a:rPr spc="-165" dirty="0">
                <a:latin typeface="+mj-lt"/>
              </a:rPr>
              <a:t> </a:t>
            </a:r>
            <a:r>
              <a:rPr spc="-50" dirty="0">
                <a:latin typeface="+mj-lt"/>
              </a:rPr>
              <a:t>2</a:t>
            </a:r>
            <a:r>
              <a:rPr dirty="0">
                <a:latin typeface="+mj-lt"/>
              </a:rPr>
              <a:t>	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8" y="4907991"/>
            <a:ext cx="668021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 spc="60">
                <a:latin typeface="+mj-lt"/>
              </a:rPr>
              <a:t>ME 165</a:t>
            </a:r>
            <a:endParaRPr b="0" spc="30" dirty="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25</a:t>
            </a:fld>
            <a:endParaRPr spc="-25" dirty="0">
              <a:latin typeface="+mj-l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803" y="883411"/>
            <a:ext cx="6972300" cy="3958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 indent="-252729">
              <a:lnSpc>
                <a:spcPct val="100000"/>
              </a:lnSpc>
              <a:spcBef>
                <a:spcPts val="100"/>
              </a:spcBef>
              <a:buAutoNum type="alphaLcPeriod" startAt="2"/>
              <a:tabLst>
                <a:tab pos="327660" algn="l"/>
              </a:tabLst>
            </a:pPr>
            <a:r>
              <a:rPr sz="1800" dirty="0">
                <a:latin typeface="+mj-lt"/>
                <a:cs typeface="Carlito"/>
              </a:rPr>
              <a:t>Since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B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L,</a:t>
            </a:r>
            <a:r>
              <a:rPr sz="1800" spc="2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so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L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0.086</a:t>
            </a:r>
            <a:r>
              <a:rPr sz="1800" spc="20" dirty="0">
                <a:latin typeface="+mj-lt"/>
                <a:cs typeface="Carlito"/>
              </a:rPr>
              <a:t> </a:t>
            </a:r>
            <a:r>
              <a:rPr sz="1800" spc="-50" dirty="0">
                <a:latin typeface="+mj-lt"/>
                <a:cs typeface="Carlito"/>
              </a:rPr>
              <a:t>m</a:t>
            </a:r>
            <a:endParaRPr sz="1800">
              <a:latin typeface="+mj-lt"/>
              <a:cs typeface="Carlito"/>
            </a:endParaRPr>
          </a:p>
          <a:p>
            <a:pPr marL="297180" indent="-222250">
              <a:lnSpc>
                <a:spcPct val="100000"/>
              </a:lnSpc>
              <a:spcBef>
                <a:spcPts val="2100"/>
              </a:spcBef>
              <a:buAutoNum type="alphaLcPeriod" startAt="2"/>
              <a:tabLst>
                <a:tab pos="297180" algn="l"/>
              </a:tabLst>
            </a:pPr>
            <a:r>
              <a:rPr sz="1800" spc="-65" dirty="0">
                <a:latin typeface="+mj-lt"/>
                <a:cs typeface="Carlito"/>
              </a:rPr>
              <a:t>Average</a:t>
            </a:r>
            <a:r>
              <a:rPr sz="1800" spc="-90" dirty="0">
                <a:latin typeface="+mj-lt"/>
                <a:cs typeface="Carlito"/>
              </a:rPr>
              <a:t> </a:t>
            </a:r>
            <a:r>
              <a:rPr sz="1800" spc="-30" dirty="0">
                <a:latin typeface="+mj-lt"/>
                <a:cs typeface="Carlito"/>
              </a:rPr>
              <a:t>piston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speed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Sp</a:t>
            </a:r>
            <a:r>
              <a:rPr sz="1800" spc="16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=?</a:t>
            </a:r>
            <a:endParaRPr sz="1800">
              <a:latin typeface="+mj-lt"/>
              <a:cs typeface="Carlito"/>
            </a:endParaRPr>
          </a:p>
          <a:p>
            <a:pPr marL="74930">
              <a:lnSpc>
                <a:spcPct val="100000"/>
              </a:lnSpc>
              <a:spcBef>
                <a:spcPts val="2100"/>
              </a:spcBef>
            </a:pPr>
            <a:r>
              <a:rPr sz="1800" spc="-100" dirty="0">
                <a:latin typeface="+mj-lt"/>
                <a:cs typeface="Carlito"/>
              </a:rPr>
              <a:t>We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spc="-114" dirty="0">
                <a:latin typeface="+mj-lt"/>
                <a:cs typeface="Carlito"/>
              </a:rPr>
              <a:t>know,</a:t>
            </a:r>
            <a:r>
              <a:rPr sz="1800" spc="-6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Sp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9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2NL</a:t>
            </a:r>
            <a:endParaRPr sz="1800">
              <a:latin typeface="+mj-lt"/>
              <a:cs typeface="Carlito"/>
            </a:endParaRPr>
          </a:p>
          <a:p>
            <a:pPr marL="749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+mj-lt"/>
                <a:cs typeface="Carlito"/>
              </a:rPr>
              <a:t>= </a:t>
            </a:r>
            <a:r>
              <a:rPr sz="1800" spc="-25" dirty="0">
                <a:latin typeface="+mj-lt"/>
                <a:cs typeface="Carlito"/>
              </a:rPr>
              <a:t>2×3600×0.086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spc="-50" dirty="0">
                <a:latin typeface="+mj-lt"/>
                <a:cs typeface="Carlito"/>
              </a:rPr>
              <a:t>m</a:t>
            </a:r>
            <a:endParaRPr sz="1800">
              <a:latin typeface="+mj-lt"/>
              <a:cs typeface="Carlito"/>
            </a:endParaRPr>
          </a:p>
          <a:p>
            <a:pPr marL="74930">
              <a:lnSpc>
                <a:spcPct val="100000"/>
              </a:lnSpc>
            </a:pPr>
            <a:r>
              <a:rPr sz="1800" dirty="0">
                <a:latin typeface="+mj-lt"/>
                <a:cs typeface="Carlito"/>
              </a:rPr>
              <a:t>=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2×(3600/60)×0.086</a:t>
            </a:r>
            <a:r>
              <a:rPr sz="1800" spc="25" dirty="0">
                <a:latin typeface="+mj-lt"/>
                <a:cs typeface="Carlito"/>
              </a:rPr>
              <a:t> </a:t>
            </a:r>
            <a:r>
              <a:rPr sz="1800" spc="-50" dirty="0">
                <a:latin typeface="+mj-lt"/>
                <a:cs typeface="Carlito"/>
              </a:rPr>
              <a:t>m</a:t>
            </a:r>
            <a:endParaRPr sz="1800">
              <a:latin typeface="+mj-lt"/>
              <a:cs typeface="Carlito"/>
            </a:endParaRPr>
          </a:p>
          <a:p>
            <a:pPr marL="74930">
              <a:lnSpc>
                <a:spcPct val="100000"/>
              </a:lnSpc>
            </a:pPr>
            <a:r>
              <a:rPr sz="1800" dirty="0">
                <a:latin typeface="+mj-lt"/>
                <a:cs typeface="Carlito"/>
              </a:rPr>
              <a:t>=</a:t>
            </a:r>
            <a:r>
              <a:rPr sz="1800" spc="-5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10.32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m/s</a:t>
            </a:r>
            <a:endParaRPr sz="1800">
              <a:latin typeface="+mj-lt"/>
              <a:cs typeface="Carlito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1800">
              <a:latin typeface="+mj-lt"/>
              <a:cs typeface="Carlito"/>
            </a:endParaRPr>
          </a:p>
          <a:p>
            <a:pPr marL="50800" marR="43180" indent="200025">
              <a:lnSpc>
                <a:spcPct val="128899"/>
              </a:lnSpc>
              <a:buAutoNum type="alphaLcPeriod" startAt="4"/>
              <a:tabLst>
                <a:tab pos="250825" algn="l"/>
              </a:tabLst>
            </a:pPr>
            <a:r>
              <a:rPr sz="1800" spc="-30" dirty="0">
                <a:latin typeface="+mj-lt"/>
                <a:cs typeface="Carlito"/>
              </a:rPr>
              <a:t>Clearance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volume</a:t>
            </a:r>
            <a:r>
              <a:rPr sz="1800" spc="-7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of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one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cylinder:</a:t>
            </a:r>
            <a:r>
              <a:rPr sz="1800" spc="31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the</a:t>
            </a:r>
            <a:r>
              <a:rPr sz="1800" spc="-25" dirty="0">
                <a:latin typeface="+mj-lt"/>
                <a:cs typeface="Carlito"/>
              </a:rPr>
              <a:t> clearance</a:t>
            </a:r>
            <a:r>
              <a:rPr sz="1800" spc="2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volume</a:t>
            </a:r>
            <a:r>
              <a:rPr sz="1800" spc="-65" dirty="0">
                <a:latin typeface="+mj-lt"/>
                <a:cs typeface="Carlito"/>
              </a:rPr>
              <a:t> </a:t>
            </a:r>
            <a:r>
              <a:rPr sz="1800" spc="-45" dirty="0">
                <a:latin typeface="+mj-lt"/>
                <a:cs typeface="Carlito"/>
              </a:rPr>
              <a:t>for</a:t>
            </a:r>
            <a:r>
              <a:rPr sz="1800" spc="-9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one</a:t>
            </a:r>
            <a:r>
              <a:rPr sz="1800" spc="85" dirty="0">
                <a:latin typeface="+mj-lt"/>
                <a:cs typeface="Carlito"/>
              </a:rPr>
              <a:t> </a:t>
            </a:r>
            <a:r>
              <a:rPr sz="1800" spc="-40" dirty="0">
                <a:latin typeface="+mj-lt"/>
                <a:cs typeface="Carlito"/>
              </a:rPr>
              <a:t>cylinder, </a:t>
            </a:r>
            <a:r>
              <a:rPr sz="1800" spc="-100" dirty="0">
                <a:latin typeface="+mj-lt"/>
                <a:cs typeface="Carlito"/>
              </a:rPr>
              <a:t>We</a:t>
            </a:r>
            <a:r>
              <a:rPr sz="1800" spc="-8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know</a:t>
            </a:r>
            <a:r>
              <a:rPr sz="1800" spc="-7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that</a:t>
            </a:r>
            <a:r>
              <a:rPr sz="1800" spc="-4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r</a:t>
            </a:r>
            <a:r>
              <a:rPr sz="1800" spc="-4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spc="-95" dirty="0">
                <a:latin typeface="+mj-lt"/>
                <a:cs typeface="Carlito"/>
              </a:rPr>
              <a:t>(V</a:t>
            </a:r>
            <a:r>
              <a:rPr sz="1800" spc="-142" baseline="-13888" dirty="0">
                <a:latin typeface="+mj-lt"/>
                <a:cs typeface="Carlito"/>
              </a:rPr>
              <a:t>d</a:t>
            </a:r>
            <a:r>
              <a:rPr sz="1800" spc="-135" baseline="-13888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+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spc="-50" dirty="0">
                <a:latin typeface="+mj-lt"/>
                <a:cs typeface="Carlito"/>
              </a:rPr>
              <a:t>V</a:t>
            </a:r>
            <a:r>
              <a:rPr sz="1800" spc="-75" baseline="-13888" dirty="0">
                <a:latin typeface="+mj-lt"/>
                <a:cs typeface="Carlito"/>
              </a:rPr>
              <a:t>c</a:t>
            </a:r>
            <a:r>
              <a:rPr sz="1800" spc="-50" dirty="0">
                <a:latin typeface="+mj-lt"/>
                <a:cs typeface="Carlito"/>
              </a:rPr>
              <a:t>)/</a:t>
            </a:r>
            <a:r>
              <a:rPr sz="1800" spc="6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Arial"/>
              </a:rPr>
              <a:t>V</a:t>
            </a:r>
            <a:r>
              <a:rPr sz="1800" spc="-37" baseline="-13888" dirty="0">
                <a:latin typeface="+mj-lt"/>
                <a:cs typeface="Arial"/>
              </a:rPr>
              <a:t>c</a:t>
            </a:r>
            <a:endParaRPr sz="1800" baseline="-13888">
              <a:latin typeface="+mj-lt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800" dirty="0">
                <a:latin typeface="+mj-lt"/>
                <a:cs typeface="Carlito"/>
              </a:rPr>
              <a:t>The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clearance</a:t>
            </a:r>
            <a:r>
              <a:rPr sz="1800" spc="30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volume,</a:t>
            </a:r>
            <a:r>
              <a:rPr sz="1800" spc="-8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Arial"/>
              </a:rPr>
              <a:t>V</a:t>
            </a:r>
            <a:r>
              <a:rPr sz="1800" baseline="-13888" dirty="0">
                <a:latin typeface="+mj-lt"/>
                <a:cs typeface="Arial"/>
              </a:rPr>
              <a:t>c</a:t>
            </a:r>
            <a:r>
              <a:rPr sz="1800" spc="-52" baseline="-13888" dirty="0">
                <a:latin typeface="+mj-lt"/>
                <a:cs typeface="Arial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30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Arial"/>
              </a:rPr>
              <a:t>V</a:t>
            </a:r>
            <a:r>
              <a:rPr sz="1800" baseline="-13888" dirty="0">
                <a:latin typeface="+mj-lt"/>
                <a:cs typeface="Arial"/>
              </a:rPr>
              <a:t>d</a:t>
            </a:r>
            <a:r>
              <a:rPr sz="1800" spc="-75" baseline="-13888" dirty="0">
                <a:latin typeface="+mj-lt"/>
                <a:cs typeface="Arial"/>
              </a:rPr>
              <a:t> </a:t>
            </a:r>
            <a:r>
              <a:rPr sz="1800" dirty="0">
                <a:latin typeface="+mj-lt"/>
                <a:cs typeface="Carlito"/>
              </a:rPr>
              <a:t>/(r </a:t>
            </a:r>
            <a:r>
              <a:rPr sz="1800" spc="-130" dirty="0">
                <a:latin typeface="+mj-lt"/>
                <a:cs typeface="Arial"/>
              </a:rPr>
              <a:t>−</a:t>
            </a:r>
            <a:r>
              <a:rPr sz="1800" spc="-130" dirty="0">
                <a:latin typeface="+mj-lt"/>
                <a:cs typeface="Carlito"/>
              </a:rPr>
              <a:t>1)=</a:t>
            </a:r>
            <a:r>
              <a:rPr sz="1800" spc="15" dirty="0">
                <a:latin typeface="+mj-lt"/>
                <a:cs typeface="Carlito"/>
              </a:rPr>
              <a:t> </a:t>
            </a:r>
            <a:r>
              <a:rPr sz="1800" spc="-20" dirty="0">
                <a:latin typeface="+mj-lt"/>
                <a:cs typeface="Carlito"/>
              </a:rPr>
              <a:t>352.941</a:t>
            </a:r>
            <a:r>
              <a:rPr sz="1800" spc="-50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Carlito"/>
              </a:rPr>
              <a:t>cm</a:t>
            </a:r>
            <a:r>
              <a:rPr sz="1800" spc="-37" baseline="16203" dirty="0">
                <a:latin typeface="+mj-lt"/>
                <a:cs typeface="Carlito"/>
              </a:rPr>
              <a:t>3</a:t>
            </a:r>
            <a:endParaRPr sz="1800" baseline="16203">
              <a:latin typeface="+mj-lt"/>
              <a:cs typeface="Carlito"/>
            </a:endParaRPr>
          </a:p>
          <a:p>
            <a:pPr marL="220345">
              <a:lnSpc>
                <a:spcPct val="100000"/>
              </a:lnSpc>
              <a:spcBef>
                <a:spcPts val="780"/>
              </a:spcBef>
            </a:pPr>
            <a:r>
              <a:rPr sz="1800" spc="-40" dirty="0">
                <a:latin typeface="+mj-lt"/>
                <a:cs typeface="Carlito"/>
              </a:rPr>
              <a:t>V</a:t>
            </a:r>
            <a:r>
              <a:rPr sz="1800" spc="-60" baseline="-13888" dirty="0">
                <a:latin typeface="+mj-lt"/>
                <a:cs typeface="Carlito"/>
              </a:rPr>
              <a:t>C</a:t>
            </a:r>
            <a:r>
              <a:rPr sz="1800" spc="-75" baseline="-13888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5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352.941/6</a:t>
            </a:r>
            <a:r>
              <a:rPr sz="1800" spc="-5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cm</a:t>
            </a:r>
            <a:r>
              <a:rPr sz="1800" spc="-15" baseline="16203" dirty="0">
                <a:latin typeface="+mj-lt"/>
                <a:cs typeface="Carlito"/>
              </a:rPr>
              <a:t>3</a:t>
            </a:r>
            <a:r>
              <a:rPr sz="1800" spc="-30" baseline="16203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Carlito"/>
              </a:rPr>
              <a:t>=</a:t>
            </a:r>
            <a:r>
              <a:rPr sz="1800" spc="-20" dirty="0">
                <a:latin typeface="+mj-lt"/>
                <a:cs typeface="Carlito"/>
              </a:rPr>
              <a:t> </a:t>
            </a:r>
            <a:r>
              <a:rPr sz="1800" spc="-10" dirty="0">
                <a:latin typeface="+mj-lt"/>
                <a:cs typeface="Carlito"/>
              </a:rPr>
              <a:t>58.82</a:t>
            </a:r>
            <a:r>
              <a:rPr sz="1800" spc="-35" dirty="0">
                <a:latin typeface="+mj-lt"/>
                <a:cs typeface="Carlito"/>
              </a:rPr>
              <a:t> </a:t>
            </a:r>
            <a:r>
              <a:rPr sz="1800" dirty="0">
                <a:latin typeface="+mj-lt"/>
                <a:cs typeface="Arial"/>
              </a:rPr>
              <a:t>cm</a:t>
            </a:r>
            <a:r>
              <a:rPr sz="1800" baseline="16203" dirty="0">
                <a:latin typeface="+mj-lt"/>
                <a:cs typeface="Arial"/>
              </a:rPr>
              <a:t>3</a:t>
            </a:r>
            <a:r>
              <a:rPr sz="1800" spc="-37" baseline="16203" dirty="0">
                <a:latin typeface="+mj-lt"/>
                <a:cs typeface="Arial"/>
              </a:rPr>
              <a:t> </a:t>
            </a:r>
            <a:r>
              <a:rPr sz="1800" dirty="0">
                <a:latin typeface="+mj-lt"/>
                <a:cs typeface="Arial"/>
              </a:rPr>
              <a:t>≈</a:t>
            </a:r>
            <a:r>
              <a:rPr sz="1800" spc="-220" dirty="0">
                <a:latin typeface="+mj-lt"/>
                <a:cs typeface="Arial"/>
              </a:rPr>
              <a:t> </a:t>
            </a:r>
            <a:r>
              <a:rPr sz="1800" spc="-20" dirty="0">
                <a:latin typeface="+mj-lt"/>
                <a:cs typeface="Carlito"/>
              </a:rPr>
              <a:t>59</a:t>
            </a:r>
            <a:r>
              <a:rPr sz="1800" spc="-85" dirty="0">
                <a:latin typeface="+mj-lt"/>
                <a:cs typeface="Carlito"/>
              </a:rPr>
              <a:t> </a:t>
            </a:r>
            <a:r>
              <a:rPr sz="1800" spc="-25" dirty="0">
                <a:latin typeface="+mj-lt"/>
                <a:cs typeface="Arial"/>
              </a:rPr>
              <a:t>cm</a:t>
            </a:r>
            <a:r>
              <a:rPr sz="1800" spc="-37" baseline="16203" dirty="0">
                <a:latin typeface="+mj-lt"/>
                <a:cs typeface="Arial"/>
              </a:rPr>
              <a:t>3</a:t>
            </a:r>
            <a:endParaRPr sz="1800" baseline="16203">
              <a:latin typeface="+mj-lt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591822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 spc="60">
                <a:latin typeface="+mj-lt"/>
              </a:rPr>
              <a:t>ME 165</a:t>
            </a:r>
            <a:endParaRPr b="0" spc="30" dirty="0">
              <a:latin typeface="+mj-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26</a:t>
            </a:fld>
            <a:endParaRPr spc="-25" dirty="0">
              <a:latin typeface="+mj-lt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444" y="-29768"/>
            <a:ext cx="9169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156065" algn="l"/>
              </a:tabLst>
            </a:pPr>
            <a:r>
              <a:rPr u="heavy" spc="190" dirty="0">
                <a:uFill>
                  <a:solidFill>
                    <a:srgbClr val="4470C4"/>
                  </a:solidFill>
                </a:uFill>
                <a:latin typeface="+mj-lt"/>
                <a:cs typeface="Times New Roman"/>
              </a:rPr>
              <a:t> </a:t>
            </a:r>
            <a:r>
              <a:rPr u="heavy" spc="-10" dirty="0">
                <a:uFill>
                  <a:solidFill>
                    <a:srgbClr val="4470C4"/>
                  </a:solidFill>
                </a:uFill>
                <a:latin typeface="+mj-lt"/>
                <a:cs typeface="Carlito"/>
              </a:rPr>
              <a:t>Acknowledgement</a:t>
            </a:r>
            <a:r>
              <a:rPr u="heavy" dirty="0">
                <a:uFill>
                  <a:solidFill>
                    <a:srgbClr val="4470C4"/>
                  </a:solidFill>
                </a:uFill>
                <a:latin typeface="+mj-lt"/>
                <a:cs typeface="Carlito"/>
              </a:rPr>
              <a:t>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632" y="668273"/>
            <a:ext cx="7610475" cy="2115323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0029" marR="5080" indent="-227965">
              <a:lnSpc>
                <a:spcPts val="3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+mj-lt"/>
                <a:cs typeface="Carlito"/>
              </a:rPr>
              <a:t>Slide</a:t>
            </a:r>
            <a:r>
              <a:rPr sz="2800" spc="-145" dirty="0">
                <a:latin typeface="+mj-lt"/>
                <a:cs typeface="Carlito"/>
              </a:rPr>
              <a:t> </a:t>
            </a:r>
            <a:r>
              <a:rPr sz="2800" spc="-20" dirty="0">
                <a:latin typeface="+mj-lt"/>
                <a:cs typeface="Carlito"/>
              </a:rPr>
              <a:t>Courtesy:</a:t>
            </a:r>
            <a:r>
              <a:rPr sz="2800" spc="-114" dirty="0">
                <a:latin typeface="+mj-lt"/>
                <a:cs typeface="Carlito"/>
              </a:rPr>
              <a:t> </a:t>
            </a:r>
            <a:endParaRPr lang="en-US" sz="2800" spc="-114" dirty="0">
              <a:latin typeface="+mj-lt"/>
              <a:cs typeface="Carlito"/>
            </a:endParaRPr>
          </a:p>
          <a:p>
            <a:pPr marL="240029" marR="5080" indent="-227965">
              <a:lnSpc>
                <a:spcPts val="3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latin typeface="+mj-lt"/>
                <a:cs typeface="Carlito"/>
              </a:rPr>
              <a:t>Dr.</a:t>
            </a:r>
            <a:r>
              <a:rPr sz="2800" spc="-60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Aman</a:t>
            </a:r>
            <a:r>
              <a:rPr sz="2800" spc="-114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Uddin,</a:t>
            </a:r>
            <a:r>
              <a:rPr sz="2800" spc="-75" dirty="0">
                <a:latin typeface="+mj-lt"/>
                <a:cs typeface="Carlito"/>
              </a:rPr>
              <a:t> </a:t>
            </a:r>
            <a:r>
              <a:rPr sz="2800" spc="-20" dirty="0">
                <a:latin typeface="+mj-lt"/>
                <a:cs typeface="Carlito"/>
              </a:rPr>
              <a:t>Assistant</a:t>
            </a:r>
            <a:r>
              <a:rPr sz="2800" spc="-60" dirty="0">
                <a:latin typeface="+mj-lt"/>
                <a:cs typeface="Carlito"/>
              </a:rPr>
              <a:t> </a:t>
            </a:r>
            <a:r>
              <a:rPr sz="2800" spc="-45" dirty="0">
                <a:latin typeface="+mj-lt"/>
                <a:cs typeface="Carlito"/>
              </a:rPr>
              <a:t>Professor, 	</a:t>
            </a:r>
            <a:r>
              <a:rPr sz="2800" spc="-10" dirty="0">
                <a:latin typeface="+mj-lt"/>
                <a:cs typeface="Carlito"/>
              </a:rPr>
              <a:t>Department</a:t>
            </a:r>
            <a:r>
              <a:rPr sz="2800" spc="-90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of</a:t>
            </a:r>
            <a:r>
              <a:rPr sz="2800" spc="-80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Mechanical</a:t>
            </a:r>
            <a:r>
              <a:rPr sz="2800" spc="-80" dirty="0">
                <a:latin typeface="+mj-lt"/>
                <a:cs typeface="Carlito"/>
              </a:rPr>
              <a:t> </a:t>
            </a:r>
            <a:r>
              <a:rPr sz="2800" dirty="0">
                <a:latin typeface="+mj-lt"/>
                <a:cs typeface="Carlito"/>
              </a:rPr>
              <a:t>Engineering,</a:t>
            </a:r>
            <a:r>
              <a:rPr sz="2800" spc="-100" dirty="0">
                <a:latin typeface="+mj-lt"/>
                <a:cs typeface="Carlito"/>
              </a:rPr>
              <a:t> </a:t>
            </a:r>
            <a:r>
              <a:rPr sz="2800" spc="-20" dirty="0">
                <a:latin typeface="+mj-lt"/>
                <a:cs typeface="Carlito"/>
              </a:rPr>
              <a:t>BUET</a:t>
            </a:r>
            <a:endParaRPr lang="en-US" sz="2800" spc="-20" dirty="0">
              <a:latin typeface="+mj-lt"/>
              <a:cs typeface="Carlito"/>
            </a:endParaRPr>
          </a:p>
          <a:p>
            <a:pPr marL="240029" marR="5080" indent="-227965">
              <a:lnSpc>
                <a:spcPts val="3000"/>
              </a:lnSpc>
              <a:spcBef>
                <a:spcPts val="49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dirty="0">
                <a:latin typeface="+mj-lt"/>
                <a:cs typeface="Carlito"/>
              </a:rPr>
              <a:t>Saif Al-</a:t>
            </a:r>
            <a:r>
              <a:rPr lang="en-US" sz="2800" dirty="0" err="1">
                <a:latin typeface="+mj-lt"/>
                <a:cs typeface="Carlito"/>
              </a:rPr>
              <a:t>Afsan</a:t>
            </a:r>
            <a:r>
              <a:rPr lang="en-US" sz="2800" dirty="0">
                <a:latin typeface="+mj-lt"/>
                <a:cs typeface="Carlito"/>
              </a:rPr>
              <a:t> Shamim, </a:t>
            </a:r>
            <a:r>
              <a:rPr lang="en-US" sz="2800" spc="-20" dirty="0">
                <a:latin typeface="+mj-lt"/>
                <a:cs typeface="Carlito"/>
              </a:rPr>
              <a:t>Assistant</a:t>
            </a:r>
            <a:r>
              <a:rPr lang="en-US" sz="2800" spc="-60" dirty="0">
                <a:latin typeface="+mj-lt"/>
                <a:cs typeface="Carlito"/>
              </a:rPr>
              <a:t> </a:t>
            </a:r>
            <a:r>
              <a:rPr lang="en-US" sz="2800" spc="-45" dirty="0">
                <a:latin typeface="+mj-lt"/>
                <a:cs typeface="Carlito"/>
              </a:rPr>
              <a:t>Professor, 	</a:t>
            </a:r>
            <a:r>
              <a:rPr lang="en-US" sz="2800" spc="-10" dirty="0">
                <a:latin typeface="+mj-lt"/>
                <a:cs typeface="Carlito"/>
              </a:rPr>
              <a:t>Department</a:t>
            </a:r>
            <a:r>
              <a:rPr lang="en-US" sz="2800" spc="-90" dirty="0">
                <a:latin typeface="+mj-lt"/>
                <a:cs typeface="Carlito"/>
              </a:rPr>
              <a:t> </a:t>
            </a:r>
            <a:r>
              <a:rPr lang="en-US" sz="2800" dirty="0">
                <a:latin typeface="+mj-lt"/>
                <a:cs typeface="Carlito"/>
              </a:rPr>
              <a:t>of</a:t>
            </a:r>
            <a:r>
              <a:rPr lang="en-US" sz="2800" spc="-80" dirty="0">
                <a:latin typeface="+mj-lt"/>
                <a:cs typeface="Carlito"/>
              </a:rPr>
              <a:t> </a:t>
            </a:r>
            <a:r>
              <a:rPr lang="en-US" sz="2800" dirty="0">
                <a:latin typeface="+mj-lt"/>
                <a:cs typeface="Carlito"/>
              </a:rPr>
              <a:t>Mechanical</a:t>
            </a:r>
            <a:r>
              <a:rPr lang="en-US" sz="2800" spc="-80" dirty="0">
                <a:latin typeface="+mj-lt"/>
                <a:cs typeface="Carlito"/>
              </a:rPr>
              <a:t> </a:t>
            </a:r>
            <a:r>
              <a:rPr lang="en-US" sz="2800" dirty="0">
                <a:latin typeface="+mj-lt"/>
                <a:cs typeface="Carlito"/>
              </a:rPr>
              <a:t>Engineering,</a:t>
            </a:r>
            <a:r>
              <a:rPr lang="en-US" sz="2800" spc="-100" dirty="0">
                <a:latin typeface="+mj-lt"/>
                <a:cs typeface="Carlito"/>
              </a:rPr>
              <a:t> </a:t>
            </a:r>
            <a:r>
              <a:rPr lang="en-US" sz="2800" spc="-20" dirty="0">
                <a:latin typeface="+mj-lt"/>
                <a:cs typeface="Carlito"/>
              </a:rPr>
              <a:t>BUET</a:t>
            </a:r>
            <a:endParaRPr sz="2800" dirty="0">
              <a:latin typeface="+mj-lt"/>
              <a:cs typeface="Carl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3</a:t>
            </a:fld>
            <a:endParaRPr spc="-25" dirty="0">
              <a:latin typeface="+mj-l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413A2F1-3C2D-CDEB-EC46-F9728AC70425}"/>
              </a:ext>
            </a:extLst>
          </p:cNvPr>
          <p:cNvSpPr txBox="1"/>
          <p:nvPr/>
        </p:nvSpPr>
        <p:spPr>
          <a:xfrm>
            <a:off x="456309" y="819150"/>
            <a:ext cx="8496301" cy="364843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67653" indent="-258128">
              <a:spcBef>
                <a:spcPts val="450"/>
              </a:spcBef>
              <a:buFont typeface="Arial"/>
              <a:buChar char="•"/>
              <a:tabLst>
                <a:tab pos="267653" algn="l"/>
              </a:tabLst>
            </a:pPr>
            <a:r>
              <a:rPr sz="2000" b="1" dirty="0">
                <a:solidFill>
                  <a:srgbClr val="C00000"/>
                </a:solidFill>
                <a:latin typeface="+mj-lt"/>
                <a:cs typeface="Carlito"/>
              </a:rPr>
              <a:t>Method</a:t>
            </a:r>
            <a:r>
              <a:rPr sz="2000" b="1" spc="-3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C00000"/>
                </a:solidFill>
                <a:latin typeface="+mj-lt"/>
                <a:cs typeface="Carlito"/>
              </a:rPr>
              <a:t>of</a:t>
            </a:r>
            <a:r>
              <a:rPr sz="2000" b="1" spc="-86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C00000"/>
                </a:solidFill>
                <a:latin typeface="+mj-lt"/>
                <a:cs typeface="Carlito"/>
              </a:rPr>
              <a:t>Ignition</a:t>
            </a:r>
            <a:endParaRPr sz="2000" dirty="0">
              <a:latin typeface="+mj-lt"/>
              <a:cs typeface="Carlito"/>
            </a:endParaRPr>
          </a:p>
          <a:p>
            <a:pPr marL="267653" marR="292894" lvl="1" indent="-27623">
              <a:spcBef>
                <a:spcPts val="379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460375" algn="l"/>
              </a:tabLst>
            </a:pP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	Spark</a:t>
            </a:r>
            <a:r>
              <a:rPr sz="2000" b="1" spc="-68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ignition</a:t>
            </a:r>
            <a:r>
              <a:rPr sz="2000" b="1" spc="-41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(SI):</a:t>
            </a:r>
            <a:r>
              <a:rPr sz="2000" b="1" spc="-45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spc="-23" dirty="0">
                <a:latin typeface="+mj-lt"/>
                <a:cs typeface="Carlito"/>
              </a:rPr>
              <a:t>High-</a:t>
            </a:r>
            <a:r>
              <a:rPr sz="2000" spc="-15" dirty="0">
                <a:latin typeface="+mj-lt"/>
                <a:cs typeface="Carlito"/>
              </a:rPr>
              <a:t>voltage</a:t>
            </a:r>
            <a:r>
              <a:rPr sz="2000" spc="-38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electrical</a:t>
            </a:r>
            <a:r>
              <a:rPr sz="2000" spc="-68" dirty="0">
                <a:latin typeface="+mj-lt"/>
                <a:cs typeface="Carlito"/>
              </a:rPr>
              <a:t> </a:t>
            </a:r>
            <a:r>
              <a:rPr sz="2000" spc="-15" dirty="0">
                <a:latin typeface="+mj-lt"/>
                <a:cs typeface="Carlito"/>
              </a:rPr>
              <a:t>discharge</a:t>
            </a:r>
            <a:r>
              <a:rPr sz="2000" spc="-41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between </a:t>
            </a:r>
            <a:r>
              <a:rPr sz="2000" spc="-19" dirty="0">
                <a:latin typeface="+mj-lt"/>
                <a:cs typeface="Carlito"/>
              </a:rPr>
              <a:t>two</a:t>
            </a:r>
            <a:r>
              <a:rPr lang="en-US" sz="2000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electrodes</a:t>
            </a:r>
            <a:r>
              <a:rPr sz="2000" spc="-38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ignites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air-</a:t>
            </a:r>
            <a:r>
              <a:rPr sz="2000" dirty="0">
                <a:latin typeface="+mj-lt"/>
                <a:cs typeface="Carlito"/>
              </a:rPr>
              <a:t>fuel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mixture</a:t>
            </a:r>
            <a:r>
              <a:rPr sz="2000" spc="-53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in</a:t>
            </a:r>
            <a:r>
              <a:rPr sz="2000" spc="-23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combustion</a:t>
            </a:r>
            <a:r>
              <a:rPr sz="2000" spc="-53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chamber </a:t>
            </a:r>
            <a:r>
              <a:rPr sz="2000" spc="-15" dirty="0">
                <a:latin typeface="+mj-lt"/>
                <a:cs typeface="Carlito"/>
              </a:rPr>
              <a:t>surrounding</a:t>
            </a:r>
            <a:r>
              <a:rPr sz="2000" spc="-68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spark</a:t>
            </a:r>
            <a:r>
              <a:rPr sz="2000" spc="-101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plug.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Example: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FF66FF"/>
                </a:solidFill>
                <a:latin typeface="+mj-lt"/>
                <a:cs typeface="Carlito"/>
              </a:rPr>
              <a:t>Petrol</a:t>
            </a:r>
            <a:r>
              <a:rPr lang="en-US" sz="2000" b="1" spc="-56" dirty="0">
                <a:solidFill>
                  <a:srgbClr val="FF66FF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FF66FF"/>
                </a:solidFill>
                <a:latin typeface="+mj-lt"/>
                <a:cs typeface="Carlito"/>
              </a:rPr>
              <a:t>Engine</a:t>
            </a:r>
            <a:endParaRPr sz="2000" dirty="0">
              <a:latin typeface="+mj-lt"/>
              <a:cs typeface="Carlito"/>
            </a:endParaRPr>
          </a:p>
          <a:p>
            <a:pPr marL="267653" marR="368618" lvl="1" indent="-27623">
              <a:spcBef>
                <a:spcPts val="382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460375" algn="l"/>
                <a:tab pos="2493963" algn="l"/>
              </a:tabLst>
            </a:pP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	Compression</a:t>
            </a:r>
            <a:r>
              <a:rPr sz="2000" b="1" spc="-49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ignition</a:t>
            </a:r>
            <a:r>
              <a:rPr sz="2000" b="1" spc="-30" dirty="0">
                <a:solidFill>
                  <a:srgbClr val="0000FF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0000FF"/>
                </a:solidFill>
                <a:latin typeface="+mj-lt"/>
                <a:cs typeface="Carlito"/>
              </a:rPr>
              <a:t>(CI)</a:t>
            </a:r>
            <a:r>
              <a:rPr sz="2000" b="1" dirty="0">
                <a:latin typeface="+mj-lt"/>
                <a:cs typeface="Carlito"/>
              </a:rPr>
              <a:t>:</a:t>
            </a:r>
            <a:r>
              <a:rPr sz="2000" b="1" spc="-30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Air-</a:t>
            </a:r>
            <a:r>
              <a:rPr sz="2000" dirty="0">
                <a:latin typeface="+mj-lt"/>
                <a:cs typeface="Carlito"/>
              </a:rPr>
              <a:t>fuel</a:t>
            </a:r>
            <a:r>
              <a:rPr sz="2000" spc="-6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mixture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15" dirty="0">
                <a:latin typeface="+mj-lt"/>
                <a:cs typeface="Carlito"/>
              </a:rPr>
              <a:t>self-</a:t>
            </a:r>
            <a:r>
              <a:rPr sz="2000" dirty="0">
                <a:latin typeface="+mj-lt"/>
                <a:cs typeface="Carlito"/>
              </a:rPr>
              <a:t>ignites</a:t>
            </a:r>
            <a:r>
              <a:rPr sz="2000" spc="-68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due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spc="-19" dirty="0">
                <a:latin typeface="+mj-lt"/>
                <a:cs typeface="Carlito"/>
              </a:rPr>
              <a:t>to </a:t>
            </a:r>
            <a:r>
              <a:rPr sz="2000" spc="-15" dirty="0">
                <a:latin typeface="+mj-lt"/>
                <a:cs typeface="Carlito"/>
              </a:rPr>
              <a:t>high</a:t>
            </a:r>
            <a:r>
              <a:rPr lang="en-US" sz="2000" dirty="0">
                <a:latin typeface="+mj-lt"/>
                <a:cs typeface="Carlito"/>
              </a:rPr>
              <a:t> </a:t>
            </a:r>
            <a:r>
              <a:rPr sz="2000" spc="-23" dirty="0">
                <a:latin typeface="+mj-lt"/>
                <a:cs typeface="Carlito"/>
              </a:rPr>
              <a:t>temperature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in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combustion</a:t>
            </a:r>
            <a:r>
              <a:rPr sz="2000" spc="-71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chamber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caused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by</a:t>
            </a:r>
            <a:r>
              <a:rPr sz="2000" spc="-38" dirty="0">
                <a:latin typeface="+mj-lt"/>
                <a:cs typeface="Carlito"/>
              </a:rPr>
              <a:t> </a:t>
            </a:r>
            <a:r>
              <a:rPr sz="2000" spc="-15" dirty="0">
                <a:latin typeface="+mj-lt"/>
                <a:cs typeface="Carlito"/>
              </a:rPr>
              <a:t>high </a:t>
            </a:r>
            <a:r>
              <a:rPr sz="2000" spc="-8" dirty="0">
                <a:latin typeface="+mj-lt"/>
                <a:cs typeface="Carlito"/>
              </a:rPr>
              <a:t>compression.</a:t>
            </a:r>
            <a:r>
              <a:rPr sz="2000" spc="-23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Example:</a:t>
            </a:r>
            <a:r>
              <a:rPr lang="en-US" sz="2000" dirty="0"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FF66FF"/>
                </a:solidFill>
                <a:latin typeface="+mj-lt"/>
                <a:cs typeface="Carlito"/>
              </a:rPr>
              <a:t>Diesel</a:t>
            </a:r>
            <a:r>
              <a:rPr sz="2000" b="1" spc="-75" dirty="0">
                <a:solidFill>
                  <a:srgbClr val="FF66FF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FF66FF"/>
                </a:solidFill>
                <a:latin typeface="+mj-lt"/>
                <a:cs typeface="Carlito"/>
              </a:rPr>
              <a:t>engine</a:t>
            </a:r>
            <a:endParaRPr sz="2000" dirty="0">
              <a:latin typeface="+mj-lt"/>
              <a:cs typeface="Carlito"/>
            </a:endParaRPr>
          </a:p>
          <a:p>
            <a:pPr marL="267653" indent="-258128">
              <a:buFont typeface="Arial"/>
              <a:buChar char="•"/>
              <a:tabLst>
                <a:tab pos="267653" algn="l"/>
              </a:tabLst>
            </a:pPr>
            <a:r>
              <a:rPr sz="2000" b="1" dirty="0">
                <a:solidFill>
                  <a:srgbClr val="C00000"/>
                </a:solidFill>
                <a:latin typeface="+mj-lt"/>
                <a:cs typeface="Carlito"/>
              </a:rPr>
              <a:t>Number</a:t>
            </a:r>
            <a:r>
              <a:rPr sz="2000" b="1" spc="-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dirty="0">
                <a:solidFill>
                  <a:srgbClr val="C00000"/>
                </a:solidFill>
                <a:latin typeface="+mj-lt"/>
                <a:cs typeface="Carlito"/>
              </a:rPr>
              <a:t>of</a:t>
            </a:r>
            <a:r>
              <a:rPr sz="2000" b="1" spc="-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spc="-23" dirty="0">
                <a:solidFill>
                  <a:srgbClr val="C00000"/>
                </a:solidFill>
                <a:latin typeface="+mj-lt"/>
                <a:cs typeface="Carlito"/>
              </a:rPr>
              <a:t>strokes</a:t>
            </a:r>
            <a:r>
              <a:rPr sz="2000" b="1" spc="-6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C00000"/>
                </a:solidFill>
                <a:latin typeface="+mj-lt"/>
                <a:cs typeface="Carlito"/>
              </a:rPr>
              <a:t>per</a:t>
            </a:r>
            <a:r>
              <a:rPr sz="2000" b="1" spc="-94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000" b="1" spc="-8" dirty="0">
                <a:solidFill>
                  <a:srgbClr val="C00000"/>
                </a:solidFill>
                <a:latin typeface="+mj-lt"/>
                <a:cs typeface="Carlito"/>
              </a:rPr>
              <a:t>cycle</a:t>
            </a:r>
            <a:endParaRPr sz="2000" dirty="0">
              <a:latin typeface="+mj-lt"/>
              <a:cs typeface="Carlito"/>
            </a:endParaRPr>
          </a:p>
          <a:p>
            <a:pPr marL="267653" marR="3810" lvl="1" indent="-27623">
              <a:spcBef>
                <a:spcPts val="371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460375" algn="l"/>
              </a:tabLst>
            </a:pPr>
            <a:r>
              <a:rPr sz="2000" b="1" spc="-23" dirty="0">
                <a:solidFill>
                  <a:srgbClr val="0000FF"/>
                </a:solidFill>
                <a:latin typeface="+mj-lt"/>
                <a:cs typeface="Carlito"/>
              </a:rPr>
              <a:t>	Four-</a:t>
            </a:r>
            <a:r>
              <a:rPr sz="2000" b="1" spc="-19" dirty="0">
                <a:solidFill>
                  <a:srgbClr val="0000FF"/>
                </a:solidFill>
                <a:latin typeface="+mj-lt"/>
                <a:cs typeface="Carlito"/>
              </a:rPr>
              <a:t>stroke</a:t>
            </a:r>
            <a:r>
              <a:rPr sz="2000" spc="-19" dirty="0">
                <a:latin typeface="+mj-lt"/>
                <a:cs typeface="Carlito"/>
              </a:rPr>
              <a:t>:</a:t>
            </a:r>
            <a:r>
              <a:rPr sz="2000" spc="-6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Four</a:t>
            </a:r>
            <a:r>
              <a:rPr sz="2000" spc="-56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piston</a:t>
            </a:r>
            <a:r>
              <a:rPr sz="2000" spc="-68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movements</a:t>
            </a:r>
            <a:r>
              <a:rPr sz="2000" spc="-49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over</a:t>
            </a:r>
            <a:r>
              <a:rPr sz="2000" spc="-23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two</a:t>
            </a:r>
            <a:r>
              <a:rPr sz="2000" spc="-64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revolutions </a:t>
            </a:r>
            <a:r>
              <a:rPr sz="2000" spc="-19" dirty="0">
                <a:latin typeface="+mj-lt"/>
                <a:cs typeface="Carlito"/>
              </a:rPr>
              <a:t>for</a:t>
            </a:r>
            <a:r>
              <a:rPr lang="en-US" sz="200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each</a:t>
            </a:r>
            <a:r>
              <a:rPr sz="2000" spc="-45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engine</a:t>
            </a:r>
            <a:r>
              <a:rPr sz="2000" spc="-94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cycle.</a:t>
            </a:r>
            <a:endParaRPr sz="2000" dirty="0">
              <a:latin typeface="+mj-lt"/>
              <a:cs typeface="Carlito"/>
            </a:endParaRPr>
          </a:p>
          <a:p>
            <a:pPr marL="267653" marR="82867" lvl="1" indent="-27623">
              <a:spcBef>
                <a:spcPts val="379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460375" algn="l"/>
              </a:tabLst>
            </a:pPr>
            <a:r>
              <a:rPr sz="2000" b="1" spc="-45" dirty="0">
                <a:solidFill>
                  <a:srgbClr val="0000FF"/>
                </a:solidFill>
                <a:latin typeface="+mj-lt"/>
                <a:cs typeface="Carlito"/>
              </a:rPr>
              <a:t>	Two-</a:t>
            </a:r>
            <a:r>
              <a:rPr sz="2000" b="1" spc="-26" dirty="0">
                <a:solidFill>
                  <a:srgbClr val="0000FF"/>
                </a:solidFill>
                <a:latin typeface="+mj-lt"/>
                <a:cs typeface="Carlito"/>
              </a:rPr>
              <a:t>stroke</a:t>
            </a:r>
            <a:r>
              <a:rPr sz="2000" spc="-26" dirty="0">
                <a:latin typeface="+mj-lt"/>
                <a:cs typeface="Carlito"/>
              </a:rPr>
              <a:t>:</a:t>
            </a:r>
            <a:r>
              <a:rPr sz="2000" spc="-75" dirty="0">
                <a:latin typeface="+mj-lt"/>
                <a:cs typeface="Carlito"/>
              </a:rPr>
              <a:t> </a:t>
            </a:r>
            <a:r>
              <a:rPr sz="2000" spc="-60" dirty="0">
                <a:latin typeface="+mj-lt"/>
                <a:cs typeface="Carlito"/>
              </a:rPr>
              <a:t>Two</a:t>
            </a:r>
            <a:r>
              <a:rPr sz="2000" spc="-53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piston</a:t>
            </a:r>
            <a:r>
              <a:rPr sz="2000" spc="-79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movements</a:t>
            </a:r>
            <a:r>
              <a:rPr sz="2000" spc="-30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over</a:t>
            </a:r>
            <a:r>
              <a:rPr sz="2000" spc="-23" dirty="0">
                <a:latin typeface="+mj-lt"/>
                <a:cs typeface="Carlito"/>
              </a:rPr>
              <a:t> </a:t>
            </a:r>
            <a:r>
              <a:rPr sz="2000" dirty="0">
                <a:latin typeface="+mj-lt"/>
                <a:cs typeface="Carlito"/>
              </a:rPr>
              <a:t>one</a:t>
            </a:r>
            <a:r>
              <a:rPr sz="2000" spc="-26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revolution</a:t>
            </a:r>
            <a:r>
              <a:rPr sz="2000" spc="-60" dirty="0">
                <a:latin typeface="+mj-lt"/>
                <a:cs typeface="Carlito"/>
              </a:rPr>
              <a:t> </a:t>
            </a:r>
            <a:r>
              <a:rPr sz="2000" spc="-30" dirty="0">
                <a:latin typeface="+mj-lt"/>
                <a:cs typeface="Carlito"/>
              </a:rPr>
              <a:t>for</a:t>
            </a:r>
            <a:r>
              <a:rPr sz="2000" spc="-191" dirty="0">
                <a:latin typeface="+mj-lt"/>
                <a:cs typeface="Carlito"/>
              </a:rPr>
              <a:t> </a:t>
            </a:r>
            <a:r>
              <a:rPr sz="2000" spc="-15" dirty="0">
                <a:latin typeface="+mj-lt"/>
                <a:cs typeface="Carlito"/>
              </a:rPr>
              <a:t>each </a:t>
            </a:r>
            <a:r>
              <a:rPr sz="2000" dirty="0">
                <a:latin typeface="+mj-lt"/>
                <a:cs typeface="Carlito"/>
              </a:rPr>
              <a:t>engine</a:t>
            </a:r>
            <a:r>
              <a:rPr sz="2000" spc="-71" dirty="0">
                <a:latin typeface="+mj-lt"/>
                <a:cs typeface="Carlito"/>
              </a:rPr>
              <a:t> </a:t>
            </a:r>
            <a:r>
              <a:rPr sz="2000" spc="-8" dirty="0">
                <a:latin typeface="+mj-lt"/>
                <a:cs typeface="Carlito"/>
              </a:rPr>
              <a:t>cycle.</a:t>
            </a:r>
            <a:endParaRPr sz="2000" dirty="0">
              <a:latin typeface="+mj-lt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4</a:t>
            </a:fld>
            <a:endParaRPr spc="-25" dirty="0">
              <a:latin typeface="+mj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CB8B423F-8406-9A51-1139-183F994B4344}"/>
              </a:ext>
            </a:extLst>
          </p:cNvPr>
          <p:cNvSpPr txBox="1"/>
          <p:nvPr/>
        </p:nvSpPr>
        <p:spPr>
          <a:xfrm>
            <a:off x="228600" y="878129"/>
            <a:ext cx="8839200" cy="3904915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67653" indent="-258128">
              <a:spcBef>
                <a:spcPts val="450"/>
              </a:spcBef>
              <a:buFont typeface="Arial"/>
              <a:buChar char="•"/>
              <a:tabLst>
                <a:tab pos="267653" algn="l"/>
              </a:tabLst>
            </a:pPr>
            <a:r>
              <a:rPr lang="en-US" sz="2000" b="1" dirty="0">
                <a:solidFill>
                  <a:srgbClr val="C00000"/>
                </a:solidFill>
                <a:latin typeface="+mj-lt"/>
                <a:cs typeface="Carlito"/>
              </a:rPr>
              <a:t>The type of fuel </a:t>
            </a:r>
          </a:p>
          <a:p>
            <a:pPr marL="267653" marR="292894" indent="-27623" algn="just">
              <a:spcBef>
                <a:spcPts val="379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396875" algn="l"/>
              </a:tabLst>
            </a:pPr>
            <a:r>
              <a:rPr sz="2000" b="1" dirty="0">
                <a:solidFill>
                  <a:schemeClr val="tx1"/>
                </a:solidFill>
                <a:latin typeface="+mj-lt"/>
                <a:cs typeface="Carlito"/>
              </a:rPr>
              <a:t>	</a:t>
            </a:r>
            <a:r>
              <a:rPr lang="en-US" sz="2000" dirty="0">
                <a:solidFill>
                  <a:schemeClr val="tx1"/>
                </a:solidFill>
                <a:latin typeface="+mj-lt"/>
                <a:cs typeface="Carlito"/>
              </a:rPr>
              <a:t>Gasoline, Diesel or fuel oil, Gas (natural gas or methane), Liquefied petroleum gas (LPG): mainly propane, propylene, butane, and butylene</a:t>
            </a:r>
            <a:endParaRPr lang="en-US" sz="2000" b="1" dirty="0">
              <a:solidFill>
                <a:schemeClr val="tx1"/>
              </a:solidFill>
              <a:latin typeface="+mj-lt"/>
              <a:cs typeface="Carlito"/>
            </a:endParaRPr>
          </a:p>
          <a:p>
            <a:pPr marL="267653" marR="292894" lvl="1" indent="-27623" algn="just">
              <a:spcBef>
                <a:spcPts val="379"/>
              </a:spcBef>
              <a:buSzPct val="95833"/>
              <a:buFont typeface="Wingdings"/>
              <a:buChar char=""/>
              <a:tabLst>
                <a:tab pos="267653" algn="l"/>
                <a:tab pos="349568" algn="l"/>
                <a:tab pos="726281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  <a:cs typeface="Carlito"/>
              </a:rPr>
              <a:t> Alcohol (ethyl, methyl), Dual fuel (e.g. methane/diesel), Gasohol (e.g. 90% gasoline, 10% alcohol)</a:t>
            </a:r>
            <a:r>
              <a:rPr lang="en-US" sz="2000" spc="-8" dirty="0">
                <a:latin typeface="+mj-lt"/>
                <a:cs typeface="Carlito"/>
              </a:rPr>
              <a:t>compression.</a:t>
            </a:r>
          </a:p>
          <a:p>
            <a:pPr marL="267653" marR="292894" lvl="1" indent="-27623" algn="just">
              <a:spcBef>
                <a:spcPts val="379"/>
              </a:spcBef>
              <a:buSzPct val="95833"/>
              <a:buFont typeface="Wingdings"/>
              <a:buChar char=""/>
              <a:tabLst>
                <a:tab pos="267653" algn="l"/>
                <a:tab pos="349568" algn="l"/>
                <a:tab pos="726281" algn="l"/>
              </a:tabLst>
            </a:pPr>
            <a:r>
              <a:rPr lang="en-US" sz="2000" dirty="0">
                <a:latin typeface="+mj-lt"/>
              </a:rPr>
              <a:t> Biodiesel: cleaner-burning diesel fuel made from natural, renewable sources such as vegetable oils. </a:t>
            </a:r>
            <a:endParaRPr lang="en-US" sz="2000" dirty="0">
              <a:latin typeface="+mj-lt"/>
              <a:cs typeface="Carlito"/>
            </a:endParaRPr>
          </a:p>
          <a:p>
            <a:pPr marL="267653" indent="-258128">
              <a:spcBef>
                <a:spcPts val="600"/>
              </a:spcBef>
              <a:spcAft>
                <a:spcPts val="600"/>
              </a:spcAft>
              <a:buFont typeface="Arial"/>
              <a:buChar char="•"/>
              <a:tabLst>
                <a:tab pos="267653" algn="l"/>
              </a:tabLst>
            </a:pPr>
            <a:r>
              <a:rPr lang="en-US" sz="2000" b="1" dirty="0">
                <a:solidFill>
                  <a:srgbClr val="C00000"/>
                </a:solidFill>
                <a:latin typeface="+mj-lt"/>
                <a:cs typeface="Carlito"/>
              </a:rPr>
              <a:t>The cycle of operation </a:t>
            </a:r>
          </a:p>
          <a:p>
            <a:pPr marL="267653" marR="3810" lvl="1" indent="-27623">
              <a:spcBef>
                <a:spcPts val="371"/>
              </a:spcBef>
              <a:buSzPct val="95833"/>
              <a:buFont typeface="Wingdings"/>
              <a:buChar char=""/>
              <a:tabLst>
                <a:tab pos="266700" algn="l"/>
                <a:tab pos="349250" algn="l"/>
                <a:tab pos="396875" algn="l"/>
              </a:tabLst>
            </a:pPr>
            <a:r>
              <a:rPr sz="2000" b="1" spc="-23" dirty="0">
                <a:solidFill>
                  <a:schemeClr val="tx1"/>
                </a:solidFill>
                <a:latin typeface="+mj-lt"/>
                <a:cs typeface="Carlito"/>
              </a:rPr>
              <a:t>	</a:t>
            </a:r>
            <a:r>
              <a:rPr lang="en-US" sz="2000" spc="-23" dirty="0">
                <a:solidFill>
                  <a:schemeClr val="tx1"/>
                </a:solidFill>
                <a:latin typeface="+mj-lt"/>
                <a:cs typeface="Carlito"/>
              </a:rPr>
              <a:t>Otto cycle (also known as constant volume cycle) engine</a:t>
            </a:r>
          </a:p>
          <a:p>
            <a:pPr marL="267653" marR="3810" lvl="1" indent="-27623">
              <a:spcBef>
                <a:spcPts val="371"/>
              </a:spcBef>
              <a:buSzPct val="95833"/>
              <a:buFont typeface="Wingdings"/>
              <a:buChar char=""/>
              <a:tabLst>
                <a:tab pos="267653" algn="l"/>
                <a:tab pos="349568" algn="l"/>
                <a:tab pos="629126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 Diesel cycle (also known as constant pressure cycle) engines</a:t>
            </a:r>
          </a:p>
          <a:p>
            <a:pPr marL="267653" marR="3810" lvl="1" indent="-27623">
              <a:spcBef>
                <a:spcPts val="371"/>
              </a:spcBef>
              <a:buSzPct val="95833"/>
              <a:buFont typeface="Wingdings"/>
              <a:buChar char=""/>
              <a:tabLst>
                <a:tab pos="267653" algn="l"/>
                <a:tab pos="349568" algn="l"/>
                <a:tab pos="629126" algn="l"/>
              </a:tabLs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 Dual combustion cycle (also known as semi-diesel cycle) engines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722" y="678654"/>
            <a:ext cx="6083935" cy="162052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5"/>
              </a:spcBef>
              <a:buFont typeface="Wingdings"/>
              <a:buChar char=""/>
              <a:tabLst>
                <a:tab pos="355600" algn="l"/>
              </a:tabLst>
            </a:pPr>
            <a:r>
              <a:rPr sz="2200" spc="-90" dirty="0">
                <a:solidFill>
                  <a:srgbClr val="C00000"/>
                </a:solidFill>
                <a:latin typeface="+mj-lt"/>
                <a:cs typeface="Carlito"/>
              </a:rPr>
              <a:t>Valve</a:t>
            </a:r>
            <a:r>
              <a:rPr sz="2200" spc="-12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2200" spc="-10" dirty="0">
                <a:solidFill>
                  <a:srgbClr val="C00000"/>
                </a:solidFill>
                <a:latin typeface="+mj-lt"/>
                <a:cs typeface="Carlito"/>
              </a:rPr>
              <a:t>location</a:t>
            </a:r>
            <a:endParaRPr sz="2200">
              <a:latin typeface="+mj-lt"/>
              <a:cs typeface="Carlito"/>
            </a:endParaRPr>
          </a:p>
          <a:p>
            <a:pPr marL="499745" lvl="1" indent="-361950">
              <a:lnSpc>
                <a:spcPct val="100000"/>
              </a:lnSpc>
              <a:spcBef>
                <a:spcPts val="495"/>
              </a:spcBef>
              <a:buAutoNum type="alphaLcParenBoth"/>
              <a:tabLst>
                <a:tab pos="499745" algn="l"/>
              </a:tabLst>
            </a:pPr>
            <a:r>
              <a:rPr sz="2200" spc="-85" dirty="0">
                <a:latin typeface="+mj-lt"/>
                <a:cs typeface="Carlito"/>
              </a:rPr>
              <a:t>Valves</a:t>
            </a:r>
            <a:r>
              <a:rPr sz="2200" spc="-6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in</a:t>
            </a:r>
            <a:r>
              <a:rPr sz="2200" spc="-20" dirty="0">
                <a:latin typeface="+mj-lt"/>
                <a:cs typeface="Carlito"/>
              </a:rPr>
              <a:t> head</a:t>
            </a:r>
            <a:endParaRPr sz="2200">
              <a:latin typeface="+mj-lt"/>
              <a:cs typeface="Carlito"/>
            </a:endParaRPr>
          </a:p>
          <a:p>
            <a:pPr marL="515620" lvl="1" indent="-377825">
              <a:lnSpc>
                <a:spcPct val="100000"/>
              </a:lnSpc>
              <a:spcBef>
                <a:spcPts val="505"/>
              </a:spcBef>
              <a:buAutoNum type="alphaLcParenBoth"/>
              <a:tabLst>
                <a:tab pos="515620" algn="l"/>
              </a:tabLst>
            </a:pPr>
            <a:r>
              <a:rPr sz="2200" spc="-75" dirty="0">
                <a:latin typeface="+mj-lt"/>
                <a:cs typeface="Carlito"/>
              </a:rPr>
              <a:t>Valves</a:t>
            </a:r>
            <a:r>
              <a:rPr sz="2200" spc="-12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in</a:t>
            </a:r>
            <a:r>
              <a:rPr sz="2200" spc="-55" dirty="0">
                <a:latin typeface="+mj-lt"/>
                <a:cs typeface="Carlito"/>
              </a:rPr>
              <a:t> </a:t>
            </a:r>
            <a:r>
              <a:rPr sz="2200" spc="-20" dirty="0">
                <a:latin typeface="+mj-lt"/>
                <a:cs typeface="Carlito"/>
              </a:rPr>
              <a:t>block</a:t>
            </a:r>
            <a:endParaRPr sz="2200">
              <a:latin typeface="+mj-lt"/>
              <a:cs typeface="Carlito"/>
            </a:endParaRPr>
          </a:p>
          <a:p>
            <a:pPr marL="484505" lvl="1" indent="-346710">
              <a:lnSpc>
                <a:spcPct val="100000"/>
              </a:lnSpc>
              <a:spcBef>
                <a:spcPts val="505"/>
              </a:spcBef>
              <a:buAutoNum type="alphaLcParenBoth"/>
              <a:tabLst>
                <a:tab pos="484505" algn="l"/>
              </a:tabLst>
            </a:pPr>
            <a:r>
              <a:rPr sz="2200" dirty="0">
                <a:latin typeface="+mj-lt"/>
                <a:cs typeface="Carlito"/>
              </a:rPr>
              <a:t>One</a:t>
            </a:r>
            <a:r>
              <a:rPr sz="2200" spc="-10" dirty="0">
                <a:latin typeface="+mj-lt"/>
                <a:cs typeface="Carlito"/>
              </a:rPr>
              <a:t> </a:t>
            </a:r>
            <a:r>
              <a:rPr sz="2200" spc="-25" dirty="0">
                <a:latin typeface="+mj-lt"/>
                <a:cs typeface="Carlito"/>
              </a:rPr>
              <a:t>valve</a:t>
            </a:r>
            <a:r>
              <a:rPr sz="2200" spc="-9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in</a:t>
            </a:r>
            <a:r>
              <a:rPr sz="2200" spc="-35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head</a:t>
            </a:r>
            <a:r>
              <a:rPr sz="2200" spc="-4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and</a:t>
            </a:r>
            <a:r>
              <a:rPr sz="2200" spc="-7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one</a:t>
            </a:r>
            <a:r>
              <a:rPr sz="2200" spc="-4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in</a:t>
            </a:r>
            <a:r>
              <a:rPr sz="2200" spc="-30" dirty="0">
                <a:latin typeface="+mj-lt"/>
                <a:cs typeface="Carlito"/>
              </a:rPr>
              <a:t> </a:t>
            </a:r>
            <a:r>
              <a:rPr sz="2200" dirty="0">
                <a:latin typeface="+mj-lt"/>
                <a:cs typeface="Carlito"/>
              </a:rPr>
              <a:t>block</a:t>
            </a:r>
            <a:r>
              <a:rPr sz="2200" spc="-25" dirty="0">
                <a:latin typeface="+mj-lt"/>
                <a:cs typeface="Carlito"/>
              </a:rPr>
              <a:t> (less</a:t>
            </a:r>
            <a:r>
              <a:rPr sz="2200" spc="-185" dirty="0">
                <a:latin typeface="+mj-lt"/>
                <a:cs typeface="Carlito"/>
              </a:rPr>
              <a:t> </a:t>
            </a:r>
            <a:r>
              <a:rPr sz="2200" spc="-10" dirty="0">
                <a:latin typeface="+mj-lt"/>
                <a:cs typeface="Carlito"/>
              </a:rPr>
              <a:t>common)</a:t>
            </a:r>
            <a:endParaRPr sz="2200">
              <a:latin typeface="+mj-lt"/>
              <a:cs typeface="Carli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372" y="2304288"/>
            <a:ext cx="6714744" cy="17678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5</a:t>
            </a:fld>
            <a:endParaRPr spc="-25" dirty="0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6</a:t>
            </a:fld>
            <a:endParaRPr spc="-25" dirty="0">
              <a:latin typeface="+mj-lt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FA415D93-2CB6-F241-23A7-025AA803B073}"/>
              </a:ext>
            </a:extLst>
          </p:cNvPr>
          <p:cNvSpPr txBox="1"/>
          <p:nvPr/>
        </p:nvSpPr>
        <p:spPr>
          <a:xfrm>
            <a:off x="486729" y="1570832"/>
            <a:ext cx="1072515" cy="311143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258604" indent="-240030">
              <a:spcBef>
                <a:spcPts val="446"/>
              </a:spcBef>
              <a:buFont typeface="Arial"/>
              <a:buChar char="•"/>
              <a:tabLst>
                <a:tab pos="258604" algn="l"/>
              </a:tabLst>
            </a:pPr>
            <a:r>
              <a:rPr sz="1650" b="1" spc="-8" dirty="0">
                <a:solidFill>
                  <a:srgbClr val="C00000"/>
                </a:solidFill>
                <a:latin typeface="+mj-lt"/>
                <a:cs typeface="Carlito"/>
              </a:rPr>
              <a:t>Desig</a:t>
            </a:r>
            <a:r>
              <a:rPr lang="en-US" sz="1650" b="1" spc="-8" dirty="0">
                <a:solidFill>
                  <a:srgbClr val="C00000"/>
                </a:solidFill>
                <a:latin typeface="+mj-lt"/>
                <a:cs typeface="Carlito"/>
              </a:rPr>
              <a:t>n</a:t>
            </a:r>
            <a:endParaRPr sz="1650" b="1" dirty="0">
              <a:latin typeface="+mj-lt"/>
              <a:cs typeface="Carlito"/>
            </a:endParaRPr>
          </a:p>
        </p:txBody>
      </p:sp>
      <p:pic>
        <p:nvPicPr>
          <p:cNvPr id="9" name="Picture 8" descr="A diagram of a car engine&#10;&#10;Description automatically generated">
            <a:extLst>
              <a:ext uri="{FF2B5EF4-FFF2-40B4-BE49-F238E27FC236}">
                <a16:creationId xmlns:a16="http://schemas.microsoft.com/office/drawing/2014/main" id="{55A0EE1C-D1A4-E553-07F3-10541371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86" y="792954"/>
            <a:ext cx="1383030" cy="1844040"/>
          </a:xfrm>
          <a:prstGeom prst="rect">
            <a:avLst/>
          </a:prstGeom>
        </p:spPr>
      </p:pic>
      <p:pic>
        <p:nvPicPr>
          <p:cNvPr id="10" name="Picture 9" descr="A diagram of a colorful eye&#10;&#10;Description automatically generated with medium confidence">
            <a:extLst>
              <a:ext uri="{FF2B5EF4-FFF2-40B4-BE49-F238E27FC236}">
                <a16:creationId xmlns:a16="http://schemas.microsoft.com/office/drawing/2014/main" id="{C3A37A20-3930-5F28-6D3E-7DF174AB0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804384"/>
            <a:ext cx="1365885" cy="1821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F8149B-3532-2C29-94F9-33108C22C23F}"/>
              </a:ext>
            </a:extLst>
          </p:cNvPr>
          <p:cNvSpPr txBox="1"/>
          <p:nvPr/>
        </p:nvSpPr>
        <p:spPr>
          <a:xfrm>
            <a:off x="388620" y="2949797"/>
            <a:ext cx="6393180" cy="1936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7653" indent="-258128">
              <a:spcBef>
                <a:spcPts val="900"/>
              </a:spcBef>
              <a:buFont typeface="Arial"/>
              <a:buChar char="•"/>
              <a:tabLst>
                <a:tab pos="267653" algn="l"/>
              </a:tabLst>
            </a:pPr>
            <a:r>
              <a:rPr lang="en-US" sz="1650" b="1" dirty="0">
                <a:solidFill>
                  <a:srgbClr val="C00000"/>
                </a:solidFill>
                <a:latin typeface="+mj-lt"/>
                <a:cs typeface="Carlito"/>
              </a:rPr>
              <a:t>Number</a:t>
            </a:r>
            <a:r>
              <a:rPr lang="en-US" sz="1650" b="1" spc="-6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b="1" spc="-8" dirty="0">
                <a:solidFill>
                  <a:srgbClr val="C00000"/>
                </a:solidFill>
                <a:latin typeface="+mj-lt"/>
                <a:cs typeface="Carlito"/>
              </a:rPr>
              <a:t>of</a:t>
            </a:r>
            <a:r>
              <a:rPr lang="en-US" sz="1650" b="1" spc="-86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b="1" spc="-8" dirty="0">
                <a:solidFill>
                  <a:srgbClr val="C00000"/>
                </a:solidFill>
                <a:latin typeface="+mj-lt"/>
                <a:cs typeface="Carlito"/>
              </a:rPr>
              <a:t>cylinders</a:t>
            </a:r>
            <a:endParaRPr lang="en-US" sz="1650" b="1" dirty="0">
              <a:latin typeface="+mj-lt"/>
              <a:cs typeface="Carlito"/>
            </a:endParaRPr>
          </a:p>
          <a:p>
            <a:pPr marL="545783" lvl="1" indent="-289560">
              <a:spcBef>
                <a:spcPts val="379"/>
              </a:spcBef>
              <a:buAutoNum type="alphaLcParenBoth"/>
              <a:tabLst>
                <a:tab pos="545783" algn="l"/>
              </a:tabLst>
            </a:pPr>
            <a:r>
              <a:rPr lang="en-US" sz="1650" spc="-8" dirty="0">
                <a:latin typeface="+mj-lt"/>
                <a:cs typeface="Carlito"/>
              </a:rPr>
              <a:t>Single</a:t>
            </a:r>
            <a:r>
              <a:rPr lang="en-US" sz="1650" spc="-60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cylinder</a:t>
            </a:r>
            <a:r>
              <a:rPr lang="en-US" sz="1650" spc="-45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engines</a:t>
            </a:r>
            <a:r>
              <a:rPr lang="en-US" sz="1650" spc="-45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(e.g.</a:t>
            </a:r>
            <a:r>
              <a:rPr lang="en-US" sz="1650" spc="-233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lawnmowers),</a:t>
            </a:r>
            <a:endParaRPr lang="en-US" sz="1650" dirty="0">
              <a:latin typeface="+mj-lt"/>
              <a:cs typeface="Carlito"/>
            </a:endParaRPr>
          </a:p>
          <a:p>
            <a:pPr marL="545783" lvl="1" indent="-289560">
              <a:spcBef>
                <a:spcPts val="379"/>
              </a:spcBef>
              <a:buAutoNum type="alphaLcParenBoth"/>
              <a:tabLst>
                <a:tab pos="545783" algn="l"/>
              </a:tabLst>
            </a:pPr>
            <a:r>
              <a:rPr lang="en-US" sz="1650" spc="-15" dirty="0">
                <a:latin typeface="+mj-lt"/>
                <a:cs typeface="Carlito"/>
              </a:rPr>
              <a:t>Multi-</a:t>
            </a:r>
            <a:r>
              <a:rPr lang="en-US" sz="1650" spc="-19" dirty="0">
                <a:latin typeface="+mj-lt"/>
                <a:cs typeface="Carlito"/>
              </a:rPr>
              <a:t>cylinder</a:t>
            </a:r>
            <a:r>
              <a:rPr lang="en-US" sz="1650" spc="-6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engines.</a:t>
            </a:r>
            <a:endParaRPr lang="en-US" sz="1650" dirty="0">
              <a:latin typeface="+mj-lt"/>
              <a:cs typeface="Carlito"/>
            </a:endParaRPr>
          </a:p>
          <a:p>
            <a:pPr marL="258604" indent="-240030">
              <a:spcBef>
                <a:spcPts val="900"/>
              </a:spcBef>
              <a:buFont typeface="Arial"/>
              <a:buChar char="•"/>
              <a:tabLst>
                <a:tab pos="258604" algn="l"/>
              </a:tabLst>
            </a:pPr>
            <a:r>
              <a:rPr lang="en-US" sz="1650" b="1" dirty="0">
                <a:solidFill>
                  <a:srgbClr val="C00000"/>
                </a:solidFill>
                <a:latin typeface="+mj-lt"/>
                <a:cs typeface="Carlito"/>
              </a:rPr>
              <a:t>The</a:t>
            </a:r>
            <a:r>
              <a:rPr lang="en-US" sz="1650" b="1" spc="19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b="1" spc="-15" dirty="0">
                <a:solidFill>
                  <a:srgbClr val="C00000"/>
                </a:solidFill>
                <a:latin typeface="+mj-lt"/>
                <a:cs typeface="Carlito"/>
              </a:rPr>
              <a:t>cooling</a:t>
            </a:r>
            <a:r>
              <a:rPr lang="en-US" sz="1650" b="1" spc="-16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b="1" spc="-8" dirty="0">
                <a:solidFill>
                  <a:srgbClr val="C00000"/>
                </a:solidFill>
                <a:latin typeface="+mj-lt"/>
                <a:cs typeface="Carlito"/>
              </a:rPr>
              <a:t>system</a:t>
            </a:r>
            <a:endParaRPr lang="en-US" sz="1650" b="1" dirty="0">
              <a:latin typeface="+mj-lt"/>
              <a:cs typeface="Carlito"/>
            </a:endParaRPr>
          </a:p>
          <a:p>
            <a:pPr marL="593408" lvl="1" indent="-289084">
              <a:spcBef>
                <a:spcPts val="371"/>
              </a:spcBef>
              <a:buAutoNum type="alphaLcParenBoth"/>
              <a:tabLst>
                <a:tab pos="593408" algn="l"/>
                <a:tab pos="2225993" algn="l"/>
              </a:tabLst>
            </a:pPr>
            <a:r>
              <a:rPr lang="en-US" sz="1650" dirty="0">
                <a:latin typeface="+mj-lt"/>
                <a:cs typeface="Carlito"/>
              </a:rPr>
              <a:t>Air</a:t>
            </a:r>
            <a:r>
              <a:rPr lang="en-US" sz="1650" spc="-34" dirty="0">
                <a:latin typeface="+mj-lt"/>
                <a:cs typeface="Carlito"/>
              </a:rPr>
              <a:t> </a:t>
            </a:r>
            <a:r>
              <a:rPr lang="en-US" sz="1650" spc="-15" dirty="0">
                <a:latin typeface="+mj-lt"/>
                <a:cs typeface="Carlito"/>
              </a:rPr>
              <a:t>cooled</a:t>
            </a:r>
            <a:r>
              <a:rPr lang="en-US" sz="1650" spc="-6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engine,</a:t>
            </a:r>
            <a:r>
              <a:rPr lang="en-US" sz="1650" dirty="0">
                <a:latin typeface="+mj-lt"/>
                <a:cs typeface="Carlito"/>
              </a:rPr>
              <a:t>	(b)</a:t>
            </a:r>
            <a:r>
              <a:rPr lang="en-US" sz="1650" spc="-19" dirty="0">
                <a:latin typeface="+mj-lt"/>
                <a:cs typeface="Carlito"/>
              </a:rPr>
              <a:t> </a:t>
            </a:r>
            <a:r>
              <a:rPr lang="en-US" sz="1650" spc="-71" dirty="0">
                <a:latin typeface="+mj-lt"/>
                <a:cs typeface="Carlito"/>
              </a:rPr>
              <a:t>Water</a:t>
            </a:r>
            <a:r>
              <a:rPr lang="en-US" sz="1650" spc="-34" dirty="0">
                <a:latin typeface="+mj-lt"/>
                <a:cs typeface="Carlito"/>
              </a:rPr>
              <a:t> </a:t>
            </a:r>
            <a:r>
              <a:rPr lang="en-US" sz="1650" spc="-19" dirty="0">
                <a:latin typeface="+mj-lt"/>
                <a:cs typeface="Carlito"/>
              </a:rPr>
              <a:t>cooled</a:t>
            </a:r>
            <a:r>
              <a:rPr lang="en-US" sz="1650" spc="-206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engine,</a:t>
            </a:r>
            <a:endParaRPr lang="en-US" sz="1650" dirty="0">
              <a:latin typeface="+mj-lt"/>
              <a:cs typeface="Carlito"/>
            </a:endParaRPr>
          </a:p>
          <a:p>
            <a:pPr marL="304324">
              <a:spcBef>
                <a:spcPts val="379"/>
              </a:spcBef>
            </a:pPr>
            <a:r>
              <a:rPr lang="en-US" sz="1650" dirty="0">
                <a:latin typeface="+mj-lt"/>
                <a:cs typeface="Carlito"/>
              </a:rPr>
              <a:t>(c)</a:t>
            </a:r>
            <a:r>
              <a:rPr lang="en-US" sz="1650" spc="-11" dirty="0">
                <a:latin typeface="+mj-lt"/>
                <a:cs typeface="Carlito"/>
              </a:rPr>
              <a:t> </a:t>
            </a:r>
            <a:r>
              <a:rPr lang="en-US" sz="1650" spc="-56" dirty="0">
                <a:latin typeface="+mj-lt"/>
                <a:cs typeface="Carlito"/>
              </a:rPr>
              <a:t>Evaporative</a:t>
            </a:r>
            <a:r>
              <a:rPr lang="en-US" sz="1650" spc="-6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cooling engines</a:t>
            </a:r>
            <a:endParaRPr lang="en-US" sz="1650" dirty="0">
              <a:latin typeface="+mj-lt"/>
              <a:cs typeface="Carli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81C4D9-59B3-F02A-B827-EFF3D23848E0}"/>
              </a:ext>
            </a:extLst>
          </p:cNvPr>
          <p:cNvSpPr txBox="1"/>
          <p:nvPr/>
        </p:nvSpPr>
        <p:spPr>
          <a:xfrm>
            <a:off x="2085023" y="2563705"/>
            <a:ext cx="11639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8" dirty="0">
                <a:latin typeface="+mj-lt"/>
                <a:cs typeface="Carlito"/>
              </a:rPr>
              <a:t>Reciprocating</a:t>
            </a:r>
            <a:endParaRPr lang="en-US" sz="1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E88C-C24D-0D52-7405-5D42A5059A39}"/>
              </a:ext>
            </a:extLst>
          </p:cNvPr>
          <p:cNvSpPr txBox="1"/>
          <p:nvPr/>
        </p:nvSpPr>
        <p:spPr>
          <a:xfrm>
            <a:off x="4572000" y="2564178"/>
            <a:ext cx="71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8" dirty="0">
                <a:latin typeface="+mj-lt"/>
                <a:cs typeface="Carlito"/>
              </a:rPr>
              <a:t>Rotary</a:t>
            </a:r>
            <a:endParaRPr lang="en-US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3AF41-1A49-5562-DA79-B7B86B0E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 of a multi-point injection&#10;&#10;Description automatically generated">
            <a:extLst>
              <a:ext uri="{FF2B5EF4-FFF2-40B4-BE49-F238E27FC236}">
                <a16:creationId xmlns:a16="http://schemas.microsoft.com/office/drawing/2014/main" id="{35781367-DDD1-BD95-8DE8-C1BBBCA40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778" r="12347"/>
          <a:stretch/>
        </p:blipFill>
        <p:spPr>
          <a:xfrm>
            <a:off x="3483886" y="2963903"/>
            <a:ext cx="2595325" cy="1791459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1CEDA362-7FD2-447F-1182-E10791FBD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73FB8FC-9056-E574-BA64-26B254BCAEA1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3655C6C-579B-1503-AC2F-F15A55B737A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7</a:t>
            </a:fld>
            <a:endParaRPr spc="-25" dirty="0">
              <a:latin typeface="+mj-lt"/>
            </a:endParaRPr>
          </a:p>
        </p:txBody>
      </p:sp>
      <p:pic>
        <p:nvPicPr>
          <p:cNvPr id="3" name="Picture 2" descr="Diagram of a single point fuel injection&#10;&#10;Description automatically generated">
            <a:extLst>
              <a:ext uri="{FF2B5EF4-FFF2-40B4-BE49-F238E27FC236}">
                <a16:creationId xmlns:a16="http://schemas.microsoft.com/office/drawing/2014/main" id="{14894CDF-AB64-818F-A85F-D61E2C5C6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36"/>
          <a:stretch/>
        </p:blipFill>
        <p:spPr>
          <a:xfrm>
            <a:off x="6098710" y="1085867"/>
            <a:ext cx="2731345" cy="185821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0D9650F5-38FB-08EE-AE05-A76C4774C8AD}"/>
              </a:ext>
            </a:extLst>
          </p:cNvPr>
          <p:cNvSpPr txBox="1"/>
          <p:nvPr/>
        </p:nvSpPr>
        <p:spPr>
          <a:xfrm>
            <a:off x="218598" y="696574"/>
            <a:ext cx="4562951" cy="311143"/>
          </a:xfrm>
          <a:prstGeom prst="rect">
            <a:avLst/>
          </a:prstGeom>
        </p:spPr>
        <p:txBody>
          <a:bodyPr vert="horz" wrap="square" lIns="0" tIns="56674" rIns="0" bIns="0" rtlCol="0">
            <a:spAutoFit/>
          </a:bodyPr>
          <a:lstStyle/>
          <a:p>
            <a:pPr marL="295275" indent="-285750">
              <a:spcBef>
                <a:spcPts val="446"/>
              </a:spcBef>
              <a:buFont typeface="Arial" panose="020B0604020202020204" pitchFamily="34" charset="0"/>
              <a:buChar char="•"/>
              <a:tabLst>
                <a:tab pos="266700" algn="l"/>
              </a:tabLst>
            </a:pPr>
            <a:r>
              <a:rPr lang="en-US" sz="1650" b="1" spc="-68" dirty="0">
                <a:solidFill>
                  <a:srgbClr val="C00000"/>
                </a:solidFill>
                <a:latin typeface="+mj-lt"/>
                <a:cs typeface="Carlito"/>
              </a:rPr>
              <a:t>Method of Fuel Injection</a:t>
            </a:r>
            <a:endParaRPr sz="1650" b="1" dirty="0">
              <a:latin typeface="+mj-lt"/>
              <a:cs typeface="Carlito"/>
            </a:endParaRPr>
          </a:p>
        </p:txBody>
      </p:sp>
      <p:pic>
        <p:nvPicPr>
          <p:cNvPr id="5" name="Picture 4" descr="Diagram of a mechanical device with text&#10;&#10;Description automatically generated">
            <a:extLst>
              <a:ext uri="{FF2B5EF4-FFF2-40B4-BE49-F238E27FC236}">
                <a16:creationId xmlns:a16="http://schemas.microsoft.com/office/drawing/2014/main" id="{6A631EB9-4687-1E45-E066-39464D900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81" y="1239754"/>
            <a:ext cx="1791335" cy="18582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0A0E5-EE6A-D47B-4FF1-582523AAC309}"/>
              </a:ext>
            </a:extLst>
          </p:cNvPr>
          <p:cNvSpPr txBox="1"/>
          <p:nvPr/>
        </p:nvSpPr>
        <p:spPr>
          <a:xfrm>
            <a:off x="515827" y="2014972"/>
            <a:ext cx="1402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346" lvl="1">
              <a:spcBef>
                <a:spcPts val="371"/>
              </a:spcBef>
              <a:tabLst>
                <a:tab pos="374809" algn="l"/>
              </a:tabLst>
            </a:pPr>
            <a:r>
              <a:rPr lang="en-US" sz="1400" spc="-64" dirty="0">
                <a:latin typeface="+mj-lt"/>
                <a:cs typeface="Carlito"/>
              </a:rPr>
              <a:t>Carburetor</a:t>
            </a:r>
            <a:endParaRPr lang="en-US" sz="1400" dirty="0">
              <a:latin typeface="+mj-lt"/>
              <a:cs typeface="Carli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9DC175-854B-E03E-FF87-AB44D80AB93F}"/>
              </a:ext>
            </a:extLst>
          </p:cNvPr>
          <p:cNvSpPr txBox="1"/>
          <p:nvPr/>
        </p:nvSpPr>
        <p:spPr>
          <a:xfrm>
            <a:off x="3962400" y="2014970"/>
            <a:ext cx="2200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346" lvl="1" algn="ctr">
              <a:spcBef>
                <a:spcPts val="371"/>
              </a:spcBef>
              <a:tabLst>
                <a:tab pos="374809" algn="l"/>
              </a:tabLst>
            </a:pPr>
            <a:r>
              <a:rPr lang="en-US" sz="1400" spc="-64" dirty="0">
                <a:latin typeface="+mj-lt"/>
                <a:cs typeface="Carlito"/>
              </a:rPr>
              <a:t>Throttle body Fuel Injection</a:t>
            </a:r>
            <a:endParaRPr lang="en-US" sz="1400" dirty="0">
              <a:latin typeface="+mj-lt"/>
              <a:cs typeface="Carl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C4F5FB-41E8-40DF-FBEF-4F21955ED415}"/>
              </a:ext>
            </a:extLst>
          </p:cNvPr>
          <p:cNvSpPr txBox="1"/>
          <p:nvPr/>
        </p:nvSpPr>
        <p:spPr>
          <a:xfrm>
            <a:off x="1491712" y="3951331"/>
            <a:ext cx="1992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346" lvl="1">
              <a:spcBef>
                <a:spcPts val="371"/>
              </a:spcBef>
              <a:tabLst>
                <a:tab pos="374809" algn="l"/>
              </a:tabLst>
            </a:pPr>
            <a:r>
              <a:rPr lang="en-US" sz="1400" spc="-64" dirty="0">
                <a:latin typeface="+mj-lt"/>
                <a:cs typeface="Carlito"/>
              </a:rPr>
              <a:t>Multi port Fuel Injection</a:t>
            </a:r>
            <a:endParaRPr lang="en-US" sz="1400" dirty="0">
              <a:latin typeface="+mj-lt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5819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955" y="33273"/>
            <a:ext cx="91699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0005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8</a:t>
            </a:fld>
            <a:endParaRPr spc="-25" dirty="0">
              <a:latin typeface="+mj-lt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F4FD099A-F4EE-DAF1-5F49-37DCB886F143}"/>
              </a:ext>
            </a:extLst>
          </p:cNvPr>
          <p:cNvSpPr txBox="1"/>
          <p:nvPr/>
        </p:nvSpPr>
        <p:spPr>
          <a:xfrm>
            <a:off x="162078" y="777798"/>
            <a:ext cx="6695922" cy="615874"/>
          </a:xfrm>
          <a:prstGeom prst="rect">
            <a:avLst/>
          </a:prstGeom>
        </p:spPr>
        <p:txBody>
          <a:bodyPr vert="horz" wrap="square" lIns="0" tIns="56198" rIns="0" bIns="0" rtlCol="0">
            <a:spAutoFit/>
          </a:bodyPr>
          <a:lstStyle/>
          <a:p>
            <a:pPr marL="247174" indent="-237649">
              <a:spcBef>
                <a:spcPts val="443"/>
              </a:spcBef>
              <a:buFont typeface="Arial"/>
              <a:buChar char="•"/>
              <a:tabLst>
                <a:tab pos="247174" algn="l"/>
              </a:tabLst>
            </a:pPr>
            <a:r>
              <a:rPr sz="1650" b="1" spc="-26" dirty="0">
                <a:solidFill>
                  <a:srgbClr val="C00000"/>
                </a:solidFill>
                <a:latin typeface="Carlito"/>
                <a:cs typeface="Carlito"/>
              </a:rPr>
              <a:t>Arrangement </a:t>
            </a:r>
            <a:r>
              <a:rPr sz="1650" b="1" dirty="0">
                <a:solidFill>
                  <a:srgbClr val="C00000"/>
                </a:solidFill>
                <a:latin typeface="Carlito"/>
                <a:cs typeface="Carlito"/>
              </a:rPr>
              <a:t>of</a:t>
            </a:r>
            <a:r>
              <a:rPr sz="1650" b="1" spc="-56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sz="1650" b="1" spc="-8" dirty="0">
                <a:solidFill>
                  <a:srgbClr val="C00000"/>
                </a:solidFill>
                <a:latin typeface="Carlito"/>
                <a:cs typeface="Carlito"/>
              </a:rPr>
              <a:t>cylinders:</a:t>
            </a:r>
            <a:endParaRPr sz="1650" dirty="0">
              <a:latin typeface="Carlito"/>
              <a:cs typeface="Carlito"/>
            </a:endParaRPr>
          </a:p>
          <a:p>
            <a:pPr marL="9525">
              <a:spcBef>
                <a:spcPts val="371"/>
              </a:spcBef>
            </a:pPr>
            <a:r>
              <a:rPr lang="en-US" sz="1650" spc="-8" dirty="0">
                <a:solidFill>
                  <a:srgbClr val="C00000"/>
                </a:solidFill>
                <a:latin typeface="Carlito"/>
                <a:cs typeface="Carlito"/>
              </a:rPr>
              <a:t>          </a:t>
            </a:r>
            <a:r>
              <a:rPr lang="en-US" sz="1650" spc="-26" dirty="0">
                <a:latin typeface="Carlito"/>
                <a:cs typeface="Carlito"/>
              </a:rPr>
              <a:t>                </a:t>
            </a:r>
            <a:endParaRPr sz="1650" dirty="0">
              <a:latin typeface="Carlito"/>
              <a:cs typeface="Carlito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03A0DF97-4E76-B1DB-8E8F-A244845B1F0D}"/>
              </a:ext>
            </a:extLst>
          </p:cNvPr>
          <p:cNvSpPr txBox="1"/>
          <p:nvPr/>
        </p:nvSpPr>
        <p:spPr>
          <a:xfrm>
            <a:off x="345558" y="3325939"/>
            <a:ext cx="3233661" cy="130436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algn="ctr">
              <a:spcBef>
                <a:spcPts val="71"/>
              </a:spcBef>
              <a:tabLst>
                <a:tab pos="385286" algn="l"/>
              </a:tabLst>
            </a:pPr>
            <a:r>
              <a:rPr sz="1650" spc="-75" dirty="0">
                <a:solidFill>
                  <a:srgbClr val="C00000"/>
                </a:solidFill>
                <a:latin typeface="+mj-lt"/>
                <a:cs typeface="Carlito"/>
              </a:rPr>
              <a:t>V:</a:t>
            </a:r>
            <a:r>
              <a:rPr sz="1650" spc="-6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endParaRPr lang="en-US" sz="1650" spc="-60" dirty="0">
              <a:solidFill>
                <a:srgbClr val="C00000"/>
              </a:solidFill>
              <a:latin typeface="+mj-lt"/>
              <a:cs typeface="Carlito"/>
            </a:endParaRPr>
          </a:p>
          <a:p>
            <a:pPr marL="9525" algn="ctr">
              <a:spcBef>
                <a:spcPts val="71"/>
              </a:spcBef>
              <a:tabLst>
                <a:tab pos="385286" algn="l"/>
              </a:tabLst>
            </a:pPr>
            <a:r>
              <a:rPr sz="1650" dirty="0">
                <a:latin typeface="+mj-lt"/>
                <a:cs typeface="Carlito"/>
              </a:rPr>
              <a:t>two</a:t>
            </a:r>
            <a:r>
              <a:rPr sz="1650" spc="-49" dirty="0">
                <a:latin typeface="+mj-lt"/>
                <a:cs typeface="Carlito"/>
              </a:rPr>
              <a:t> </a:t>
            </a:r>
            <a:r>
              <a:rPr sz="1650" spc="-15" dirty="0">
                <a:latin typeface="+mj-lt"/>
                <a:cs typeface="Carlito"/>
              </a:rPr>
              <a:t>banks</a:t>
            </a:r>
            <a:r>
              <a:rPr sz="1650" spc="-38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of</a:t>
            </a:r>
            <a:r>
              <a:rPr sz="1650" spc="-34" dirty="0">
                <a:latin typeface="+mj-lt"/>
                <a:cs typeface="Carlito"/>
              </a:rPr>
              <a:t> </a:t>
            </a:r>
            <a:r>
              <a:rPr sz="1650" spc="-23" dirty="0">
                <a:latin typeface="+mj-lt"/>
                <a:cs typeface="Carlito"/>
              </a:rPr>
              <a:t>cylinders</a:t>
            </a:r>
            <a:r>
              <a:rPr sz="1650" spc="-38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at</a:t>
            </a:r>
            <a:r>
              <a:rPr sz="1650" spc="-64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an</a:t>
            </a:r>
            <a:r>
              <a:rPr sz="1650" spc="-45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angle</a:t>
            </a:r>
            <a:r>
              <a:rPr sz="1650" spc="-41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with</a:t>
            </a:r>
            <a:r>
              <a:rPr sz="1650" spc="-83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each</a:t>
            </a:r>
            <a:r>
              <a:rPr sz="1650" spc="-53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other</a:t>
            </a:r>
            <a:r>
              <a:rPr sz="1650" spc="-71" dirty="0">
                <a:latin typeface="+mj-lt"/>
                <a:cs typeface="Carlito"/>
              </a:rPr>
              <a:t> </a:t>
            </a:r>
            <a:r>
              <a:rPr sz="1650" dirty="0">
                <a:latin typeface="+mj-lt"/>
                <a:cs typeface="Carlito"/>
              </a:rPr>
              <a:t>along</a:t>
            </a:r>
            <a:r>
              <a:rPr sz="1650" spc="-83" dirty="0">
                <a:latin typeface="+mj-lt"/>
                <a:cs typeface="Carlito"/>
              </a:rPr>
              <a:t> </a:t>
            </a:r>
            <a:r>
              <a:rPr sz="1650" spc="-38" dirty="0">
                <a:latin typeface="+mj-lt"/>
                <a:cs typeface="Carlito"/>
              </a:rPr>
              <a:t>a</a:t>
            </a:r>
            <a:r>
              <a:rPr lang="en-US" sz="1650" spc="-3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single </a:t>
            </a:r>
            <a:r>
              <a:rPr lang="en-US" sz="1650" spc="-26" dirty="0">
                <a:latin typeface="+mj-lt"/>
                <a:cs typeface="Carlito"/>
              </a:rPr>
              <a:t>crankshaft,</a:t>
            </a:r>
            <a:r>
              <a:rPr lang="en-US" sz="1650" spc="-11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angle</a:t>
            </a:r>
            <a:r>
              <a:rPr lang="en-US" sz="1650" spc="-34" dirty="0">
                <a:latin typeface="+mj-lt"/>
                <a:cs typeface="Carlito"/>
              </a:rPr>
              <a:t> </a:t>
            </a:r>
            <a:r>
              <a:rPr lang="en-US" sz="1650" spc="-19" dirty="0">
                <a:latin typeface="+mj-lt"/>
                <a:cs typeface="Carlito"/>
              </a:rPr>
              <a:t>typically</a:t>
            </a:r>
            <a:r>
              <a:rPr lang="en-US" sz="1650" spc="-68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60-</a:t>
            </a:r>
            <a:r>
              <a:rPr lang="en-US" sz="1650" spc="-19" dirty="0">
                <a:latin typeface="+mj-lt"/>
                <a:cs typeface="Carlito"/>
              </a:rPr>
              <a:t>90</a:t>
            </a:r>
            <a:r>
              <a:rPr lang="en-US" sz="1575" spc="-28" baseline="13888" dirty="0">
                <a:latin typeface="+mj-lt"/>
                <a:cs typeface="Carlito"/>
              </a:rPr>
              <a:t>0</a:t>
            </a:r>
            <a:endParaRPr lang="en-US" sz="1650" dirty="0">
              <a:latin typeface="+mj-lt"/>
              <a:cs typeface="Carlito"/>
            </a:endParaRPr>
          </a:p>
          <a:p>
            <a:pPr marL="9525">
              <a:spcBef>
                <a:spcPts val="71"/>
              </a:spcBef>
              <a:tabLst>
                <a:tab pos="385286" algn="l"/>
              </a:tabLst>
            </a:pPr>
            <a:endParaRPr sz="1650" dirty="0">
              <a:latin typeface="+mj-lt"/>
              <a:cs typeface="Carlito"/>
            </a:endParaRPr>
          </a:p>
        </p:txBody>
      </p:sp>
      <p:pic>
        <p:nvPicPr>
          <p:cNvPr id="14" name="object 7">
            <a:extLst>
              <a:ext uri="{FF2B5EF4-FFF2-40B4-BE49-F238E27FC236}">
                <a16:creationId xmlns:a16="http://schemas.microsoft.com/office/drawing/2014/main" id="{9676C8FE-28B6-6338-693F-E62C8D6C4D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4800" y="1187255"/>
            <a:ext cx="2070354" cy="1664085"/>
          </a:xfrm>
          <a:prstGeom prst="rect">
            <a:avLst/>
          </a:prstGeom>
        </p:spPr>
      </p:pic>
      <p:pic>
        <p:nvPicPr>
          <p:cNvPr id="15" name="Picture 14" descr="A row of silver pistons&#10;&#10;Description automatically generated with medium confidence">
            <a:extLst>
              <a:ext uri="{FF2B5EF4-FFF2-40B4-BE49-F238E27FC236}">
                <a16:creationId xmlns:a16="http://schemas.microsoft.com/office/drawing/2014/main" id="{9D8C6ADA-0CFD-8966-5634-C50588C30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4" y="1149155"/>
            <a:ext cx="2438400" cy="16581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726170-98AD-205F-946B-F9DAE21874CC}"/>
              </a:ext>
            </a:extLst>
          </p:cNvPr>
          <p:cNvSpPr txBox="1"/>
          <p:nvPr/>
        </p:nvSpPr>
        <p:spPr>
          <a:xfrm>
            <a:off x="228600" y="1476733"/>
            <a:ext cx="3630360" cy="854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algn="ctr">
              <a:spcBef>
                <a:spcPts val="371"/>
              </a:spcBef>
            </a:pPr>
            <a:r>
              <a:rPr lang="en-US" sz="1650" spc="-8" dirty="0">
                <a:solidFill>
                  <a:srgbClr val="C00000"/>
                </a:solidFill>
                <a:latin typeface="+mj-lt"/>
                <a:cs typeface="Carlito"/>
              </a:rPr>
              <a:t>In-</a:t>
            </a:r>
            <a:r>
              <a:rPr lang="en-US" sz="1650" dirty="0">
                <a:solidFill>
                  <a:srgbClr val="C00000"/>
                </a:solidFill>
                <a:latin typeface="+mj-lt"/>
                <a:cs typeface="Carlito"/>
              </a:rPr>
              <a:t>line</a:t>
            </a:r>
            <a:r>
              <a:rPr lang="en-US" sz="1650" spc="-3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dirty="0">
                <a:solidFill>
                  <a:srgbClr val="C00000"/>
                </a:solidFill>
                <a:latin typeface="+mj-lt"/>
                <a:cs typeface="Carlito"/>
              </a:rPr>
              <a:t>or</a:t>
            </a:r>
            <a:r>
              <a:rPr lang="en-US" sz="1650" spc="-23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spc="-30" dirty="0">
                <a:solidFill>
                  <a:srgbClr val="C00000"/>
                </a:solidFill>
                <a:latin typeface="+mj-lt"/>
                <a:cs typeface="Carlito"/>
              </a:rPr>
              <a:t>straight:</a:t>
            </a:r>
            <a:r>
              <a:rPr lang="en-US" sz="1650" spc="-7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cylinders</a:t>
            </a:r>
            <a:r>
              <a:rPr lang="en-US" sz="1650" spc="-19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in</a:t>
            </a:r>
            <a:r>
              <a:rPr lang="en-US" sz="1650" spc="-49" dirty="0">
                <a:latin typeface="+mj-lt"/>
                <a:cs typeface="Carlito"/>
              </a:rPr>
              <a:t> </a:t>
            </a:r>
            <a:r>
              <a:rPr lang="en-US" sz="1650" spc="-34" dirty="0">
                <a:latin typeface="+mj-lt"/>
                <a:cs typeface="Carlito"/>
              </a:rPr>
              <a:t>straight</a:t>
            </a:r>
            <a:r>
              <a:rPr lang="en-US" sz="1650" spc="-79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line,</a:t>
            </a:r>
            <a:r>
              <a:rPr lang="en-US" sz="1650" spc="-64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one</a:t>
            </a:r>
            <a:r>
              <a:rPr lang="en-US" sz="1650" spc="-26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behind</a:t>
            </a:r>
            <a:r>
              <a:rPr lang="en-US" sz="1650" spc="-23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the other</a:t>
            </a:r>
            <a:r>
              <a:rPr lang="en-US" sz="1650" spc="-38" dirty="0">
                <a:latin typeface="+mj-lt"/>
                <a:cs typeface="Carlito"/>
              </a:rPr>
              <a:t> </a:t>
            </a:r>
            <a:r>
              <a:rPr lang="en-US" sz="1650" spc="-19" dirty="0">
                <a:latin typeface="+mj-lt"/>
                <a:cs typeface="Carlito"/>
              </a:rPr>
              <a:t>in</a:t>
            </a:r>
            <a:r>
              <a:rPr lang="en-US" sz="1650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length</a:t>
            </a:r>
            <a:r>
              <a:rPr lang="en-US" sz="1650" spc="-60" dirty="0">
                <a:latin typeface="+mj-lt"/>
                <a:cs typeface="Carlito"/>
              </a:rPr>
              <a:t> </a:t>
            </a:r>
            <a:r>
              <a:rPr lang="en-US" sz="1650" dirty="0">
                <a:latin typeface="+mj-lt"/>
                <a:cs typeface="Carlito"/>
              </a:rPr>
              <a:t>of</a:t>
            </a:r>
            <a:r>
              <a:rPr lang="en-US" sz="1650" spc="-75" dirty="0">
                <a:latin typeface="+mj-lt"/>
                <a:cs typeface="Carlito"/>
              </a:rPr>
              <a:t> </a:t>
            </a:r>
            <a:r>
              <a:rPr lang="en-US" sz="1650" spc="-8" dirty="0">
                <a:latin typeface="+mj-lt"/>
                <a:cs typeface="Carlito"/>
              </a:rPr>
              <a:t>crankshaft.</a:t>
            </a:r>
            <a:r>
              <a:rPr lang="en-US" sz="1650" spc="-26" dirty="0">
                <a:latin typeface="+mj-lt"/>
                <a:cs typeface="Carlito"/>
              </a:rPr>
              <a:t>     </a:t>
            </a:r>
          </a:p>
        </p:txBody>
      </p:sp>
      <p:pic>
        <p:nvPicPr>
          <p:cNvPr id="17" name="Picture 16" descr="Several pistons and a couple of pistons&#10;&#10;Description automatically generated with medium confidence">
            <a:extLst>
              <a:ext uri="{FF2B5EF4-FFF2-40B4-BE49-F238E27FC236}">
                <a16:creationId xmlns:a16="http://schemas.microsoft.com/office/drawing/2014/main" id="{53DD3FA5-1FCB-8D02-41F5-E5FC596372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4" y="3028950"/>
            <a:ext cx="2305806" cy="1441129"/>
          </a:xfrm>
          <a:prstGeom prst="rect">
            <a:avLst/>
          </a:prstGeom>
        </p:spPr>
      </p:pic>
      <p:pic>
        <p:nvPicPr>
          <p:cNvPr id="18" name="Picture 17" descr="A close up of a car engine&#10;&#10;Description automatically generated">
            <a:extLst>
              <a:ext uri="{FF2B5EF4-FFF2-40B4-BE49-F238E27FC236}">
                <a16:creationId xmlns:a16="http://schemas.microsoft.com/office/drawing/2014/main" id="{A1A3EF89-2FA1-3DBF-352F-B57694998D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3152975"/>
            <a:ext cx="1912227" cy="1477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4351" y="31445"/>
            <a:ext cx="4025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none" spc="-20" dirty="0">
                <a:latin typeface="+mj-lt"/>
              </a:rPr>
              <a:t>Engine</a:t>
            </a:r>
            <a:r>
              <a:rPr sz="3600" u="none" spc="-155" dirty="0">
                <a:latin typeface="+mj-lt"/>
              </a:rPr>
              <a:t> </a:t>
            </a:r>
            <a:r>
              <a:rPr sz="3600" u="none" spc="-10" dirty="0">
                <a:latin typeface="+mj-lt"/>
              </a:rPr>
              <a:t>Classification</a:t>
            </a:r>
            <a:endParaRPr sz="3600">
              <a:latin typeface="+mj-l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284979" y="4907991"/>
            <a:ext cx="496570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lang="en-US" b="0">
                <a:latin typeface="+mj-lt"/>
                <a:cs typeface="Carlito"/>
              </a:rPr>
              <a:t>ME 165</a:t>
            </a:r>
            <a:endParaRPr b="0" spc="-25" dirty="0">
              <a:latin typeface="+mj-lt"/>
              <a:cs typeface="Carli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707501" y="4915611"/>
            <a:ext cx="245109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pc="-25" dirty="0">
                <a:latin typeface="+mj-lt"/>
              </a:rPr>
              <a:t>9</a:t>
            </a:fld>
            <a:endParaRPr spc="-25" dirty="0">
              <a:latin typeface="+mj-lt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A9576227-B300-FF1E-0BD3-C5BDFB2F3F44}"/>
              </a:ext>
            </a:extLst>
          </p:cNvPr>
          <p:cNvSpPr txBox="1"/>
          <p:nvPr/>
        </p:nvSpPr>
        <p:spPr>
          <a:xfrm>
            <a:off x="76200" y="766563"/>
            <a:ext cx="5152549" cy="266420"/>
          </a:xfrm>
          <a:prstGeom prst="rect">
            <a:avLst/>
          </a:prstGeom>
        </p:spPr>
        <p:txBody>
          <a:bodyPr vert="horz" wrap="square" lIns="0" tIns="58103" rIns="0" bIns="0" rtlCol="0">
            <a:spAutoFit/>
          </a:bodyPr>
          <a:lstStyle/>
          <a:p>
            <a:pPr marL="276701" indent="-238601">
              <a:spcBef>
                <a:spcPts val="458"/>
              </a:spcBef>
              <a:buFont typeface="Arial"/>
              <a:buChar char="•"/>
              <a:tabLst>
                <a:tab pos="276701" algn="l"/>
              </a:tabLst>
            </a:pPr>
            <a:r>
              <a:rPr sz="1350" b="1" spc="-30" dirty="0">
                <a:solidFill>
                  <a:srgbClr val="C00000"/>
                </a:solidFill>
                <a:latin typeface="+mj-lt"/>
                <a:cs typeface="Carlito"/>
              </a:rPr>
              <a:t>Arrangement</a:t>
            </a:r>
            <a:r>
              <a:rPr sz="1350" b="1" spc="-41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350" b="1" dirty="0">
                <a:solidFill>
                  <a:srgbClr val="C00000"/>
                </a:solidFill>
                <a:latin typeface="+mj-lt"/>
                <a:cs typeface="Carlito"/>
              </a:rPr>
              <a:t>of </a:t>
            </a:r>
            <a:r>
              <a:rPr sz="1350" b="1" spc="-8" dirty="0">
                <a:solidFill>
                  <a:srgbClr val="C00000"/>
                </a:solidFill>
                <a:latin typeface="+mj-lt"/>
                <a:cs typeface="Carlito"/>
              </a:rPr>
              <a:t>cylinders:</a:t>
            </a:r>
            <a:endParaRPr lang="en-US" sz="1350" b="1" spc="-8" dirty="0">
              <a:solidFill>
                <a:srgbClr val="C00000"/>
              </a:solidFill>
              <a:latin typeface="+mj-lt"/>
              <a:cs typeface="Carlito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246AA5DA-B233-FCE2-76A8-4E06CCA4961C}"/>
              </a:ext>
            </a:extLst>
          </p:cNvPr>
          <p:cNvSpPr txBox="1"/>
          <p:nvPr/>
        </p:nvSpPr>
        <p:spPr>
          <a:xfrm>
            <a:off x="159407" y="3251581"/>
            <a:ext cx="2278993" cy="997902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049" marR="3810" algn="ctr">
              <a:lnSpc>
                <a:spcPts val="1927"/>
              </a:lnSpc>
              <a:spcBef>
                <a:spcPts val="30"/>
              </a:spcBef>
              <a:tabLst>
                <a:tab pos="244793" algn="l"/>
              </a:tabLst>
            </a:pPr>
            <a:r>
              <a:rPr sz="1350" spc="-8" dirty="0">
                <a:solidFill>
                  <a:srgbClr val="C00000"/>
                </a:solidFill>
                <a:latin typeface="+mj-lt"/>
                <a:cs typeface="Carlito"/>
              </a:rPr>
              <a:t>Opposed</a:t>
            </a:r>
            <a:r>
              <a:rPr sz="1350" spc="-71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350" spc="-15" dirty="0">
                <a:solidFill>
                  <a:srgbClr val="C00000"/>
                </a:solidFill>
                <a:latin typeface="+mj-lt"/>
                <a:cs typeface="Carlito"/>
              </a:rPr>
              <a:t>piston</a:t>
            </a:r>
            <a:r>
              <a:rPr sz="1350" spc="-49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sz="1350" dirty="0">
                <a:solidFill>
                  <a:srgbClr val="C00000"/>
                </a:solidFill>
                <a:latin typeface="+mj-lt"/>
                <a:cs typeface="Carlito"/>
              </a:rPr>
              <a:t>engine:</a:t>
            </a:r>
            <a:r>
              <a:rPr sz="1350" spc="-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endParaRPr lang="en-US" sz="1350" spc="-30" dirty="0">
              <a:solidFill>
                <a:srgbClr val="C00000"/>
              </a:solidFill>
              <a:latin typeface="+mj-lt"/>
              <a:cs typeface="Carlito"/>
            </a:endParaRPr>
          </a:p>
          <a:p>
            <a:pPr marL="9049" marR="3810" algn="ctr">
              <a:lnSpc>
                <a:spcPts val="1927"/>
              </a:lnSpc>
              <a:spcBef>
                <a:spcPts val="30"/>
              </a:spcBef>
              <a:tabLst>
                <a:tab pos="244793" algn="l"/>
              </a:tabLst>
            </a:pPr>
            <a:r>
              <a:rPr sz="1350" dirty="0">
                <a:latin typeface="+mj-lt"/>
                <a:cs typeface="Carlito"/>
              </a:rPr>
              <a:t>two</a:t>
            </a:r>
            <a:r>
              <a:rPr sz="1350" spc="-41" dirty="0">
                <a:latin typeface="+mj-lt"/>
                <a:cs typeface="Carlito"/>
              </a:rPr>
              <a:t> </a:t>
            </a:r>
            <a:r>
              <a:rPr sz="1350" spc="-19" dirty="0">
                <a:latin typeface="+mj-lt"/>
                <a:cs typeface="Carlito"/>
              </a:rPr>
              <a:t>pistons</a:t>
            </a:r>
            <a:r>
              <a:rPr sz="1350" spc="-38" dirty="0">
                <a:latin typeface="+mj-lt"/>
                <a:cs typeface="Carlito"/>
              </a:rPr>
              <a:t> </a:t>
            </a:r>
            <a:r>
              <a:rPr sz="1350" dirty="0">
                <a:latin typeface="+mj-lt"/>
                <a:cs typeface="Carlito"/>
              </a:rPr>
              <a:t>in</a:t>
            </a:r>
            <a:r>
              <a:rPr sz="1350" spc="-26" dirty="0">
                <a:latin typeface="+mj-lt"/>
                <a:cs typeface="Carlito"/>
              </a:rPr>
              <a:t> </a:t>
            </a:r>
            <a:r>
              <a:rPr sz="1350" dirty="0">
                <a:latin typeface="+mj-lt"/>
                <a:cs typeface="Carlito"/>
              </a:rPr>
              <a:t>each</a:t>
            </a:r>
            <a:r>
              <a:rPr sz="1350" spc="-15" dirty="0">
                <a:latin typeface="+mj-lt"/>
                <a:cs typeface="Carlito"/>
              </a:rPr>
              <a:t> </a:t>
            </a:r>
            <a:r>
              <a:rPr sz="1350" spc="-49" dirty="0">
                <a:latin typeface="+mj-lt"/>
                <a:cs typeface="Carlito"/>
              </a:rPr>
              <a:t>cylinder,</a:t>
            </a:r>
            <a:r>
              <a:rPr sz="1350" spc="-79" dirty="0">
                <a:latin typeface="+mj-lt"/>
                <a:cs typeface="Carlito"/>
              </a:rPr>
              <a:t> </a:t>
            </a:r>
            <a:r>
              <a:rPr sz="1350" dirty="0">
                <a:latin typeface="+mj-lt"/>
                <a:cs typeface="Carlito"/>
              </a:rPr>
              <a:t>combustion</a:t>
            </a:r>
            <a:r>
              <a:rPr sz="1350" spc="236" dirty="0">
                <a:latin typeface="+mj-lt"/>
                <a:cs typeface="Carlito"/>
              </a:rPr>
              <a:t> </a:t>
            </a:r>
            <a:r>
              <a:rPr sz="1350" spc="-8" dirty="0">
                <a:latin typeface="+mj-lt"/>
                <a:cs typeface="Carlito"/>
              </a:rPr>
              <a:t>chamber </a:t>
            </a:r>
            <a:r>
              <a:rPr sz="1350" spc="-19" dirty="0">
                <a:latin typeface="+mj-lt"/>
                <a:cs typeface="Carlito"/>
              </a:rPr>
              <a:t>between</a:t>
            </a:r>
            <a:r>
              <a:rPr sz="1350" spc="-26" dirty="0">
                <a:latin typeface="+mj-lt"/>
                <a:cs typeface="Carlito"/>
              </a:rPr>
              <a:t> </a:t>
            </a:r>
            <a:r>
              <a:rPr sz="1350" spc="-8" dirty="0">
                <a:latin typeface="+mj-lt"/>
                <a:cs typeface="Carlito"/>
              </a:rPr>
              <a:t>pistons</a:t>
            </a:r>
            <a:endParaRPr sz="1350" dirty="0">
              <a:latin typeface="+mj-lt"/>
              <a:cs typeface="Carl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9EB94-1B73-DBD7-181A-6F40E841D201}"/>
              </a:ext>
            </a:extLst>
          </p:cNvPr>
          <p:cNvSpPr txBox="1"/>
          <p:nvPr/>
        </p:nvSpPr>
        <p:spPr>
          <a:xfrm>
            <a:off x="778342" y="1427863"/>
            <a:ext cx="28956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00" spc="-15" dirty="0">
                <a:solidFill>
                  <a:srgbClr val="C00000"/>
                </a:solidFill>
                <a:latin typeface="+mj-lt"/>
                <a:cs typeface="Carlito"/>
              </a:rPr>
              <a:t>Flat</a:t>
            </a:r>
            <a:r>
              <a:rPr lang="en-US" sz="1300" spc="-64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or</a:t>
            </a:r>
            <a:r>
              <a:rPr lang="en-US" sz="1300" spc="-1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spc="-8" dirty="0">
                <a:solidFill>
                  <a:srgbClr val="C00000"/>
                </a:solidFill>
                <a:latin typeface="+mj-lt"/>
                <a:cs typeface="Carlito"/>
              </a:rPr>
              <a:t>opposed</a:t>
            </a:r>
            <a:r>
              <a:rPr lang="en-US" sz="1300" spc="-4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cylinder</a:t>
            </a:r>
            <a:r>
              <a:rPr lang="en-US" sz="1300" spc="-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(V</a:t>
            </a:r>
            <a:r>
              <a:rPr lang="en-US" sz="1300" spc="-1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with</a:t>
            </a:r>
            <a:r>
              <a:rPr lang="en-US" sz="1300" spc="-30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180</a:t>
            </a:r>
            <a:r>
              <a:rPr lang="en-US" sz="1300" baseline="16203" dirty="0">
                <a:solidFill>
                  <a:srgbClr val="C00000"/>
                </a:solidFill>
                <a:latin typeface="+mj-lt"/>
                <a:cs typeface="Carlito"/>
              </a:rPr>
              <a:t>0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):</a:t>
            </a:r>
            <a:r>
              <a:rPr lang="en-US" sz="1300" spc="-4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</a:p>
          <a:p>
            <a:pPr algn="ctr"/>
            <a:r>
              <a:rPr lang="en-US" sz="1300" dirty="0">
                <a:latin typeface="+mj-lt"/>
                <a:cs typeface="Carlito"/>
              </a:rPr>
              <a:t>two</a:t>
            </a:r>
            <a:r>
              <a:rPr lang="en-US" sz="1300" spc="-38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banks</a:t>
            </a:r>
            <a:r>
              <a:rPr lang="en-US" sz="1300" spc="-64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of</a:t>
            </a:r>
            <a:r>
              <a:rPr lang="en-US" sz="1300" spc="-161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cylinders</a:t>
            </a:r>
            <a:r>
              <a:rPr lang="en-US" sz="1300" spc="-15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opposite </a:t>
            </a:r>
            <a:r>
              <a:rPr lang="en-US" sz="1300" dirty="0">
                <a:latin typeface="+mj-lt"/>
                <a:cs typeface="Carlito"/>
              </a:rPr>
              <a:t>each</a:t>
            </a:r>
            <a:r>
              <a:rPr lang="en-US" sz="1300" spc="-4" dirty="0">
                <a:latin typeface="+mj-lt"/>
                <a:cs typeface="Carlito"/>
              </a:rPr>
              <a:t> </a:t>
            </a:r>
            <a:r>
              <a:rPr lang="en-US" sz="1300" dirty="0">
                <a:latin typeface="+mj-lt"/>
                <a:cs typeface="Carlito"/>
              </a:rPr>
              <a:t>other</a:t>
            </a:r>
            <a:r>
              <a:rPr lang="en-US" sz="1300" spc="-26" dirty="0">
                <a:latin typeface="+mj-lt"/>
                <a:cs typeface="Carlito"/>
              </a:rPr>
              <a:t> </a:t>
            </a:r>
            <a:r>
              <a:rPr lang="en-US" sz="1300" dirty="0">
                <a:latin typeface="+mj-lt"/>
                <a:cs typeface="Carlito"/>
              </a:rPr>
              <a:t>on a</a:t>
            </a:r>
            <a:r>
              <a:rPr lang="en-US" sz="1300" spc="-23" dirty="0">
                <a:latin typeface="+mj-lt"/>
                <a:cs typeface="Carlito"/>
              </a:rPr>
              <a:t> </a:t>
            </a:r>
            <a:r>
              <a:rPr lang="en-US" sz="1300" dirty="0">
                <a:latin typeface="+mj-lt"/>
                <a:cs typeface="Carlito"/>
              </a:rPr>
              <a:t>single</a:t>
            </a:r>
            <a:r>
              <a:rPr lang="en-US" sz="1300" spc="-45" dirty="0">
                <a:latin typeface="+mj-lt"/>
                <a:cs typeface="Carlito"/>
              </a:rPr>
              <a:t> </a:t>
            </a:r>
            <a:r>
              <a:rPr lang="en-US" sz="1300" spc="-23" dirty="0">
                <a:latin typeface="+mj-lt"/>
                <a:cs typeface="Carlito"/>
              </a:rPr>
              <a:t>crankshaft</a:t>
            </a:r>
            <a:r>
              <a:rPr lang="en-US" sz="1300" spc="-26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(</a:t>
            </a:r>
            <a:r>
              <a:rPr lang="en-US" sz="1300" spc="-8" dirty="0" err="1">
                <a:latin typeface="+mj-lt"/>
                <a:cs typeface="Carlito"/>
              </a:rPr>
              <a:t>smallaircrafts</a:t>
            </a:r>
            <a:r>
              <a:rPr lang="en-US" sz="1300" spc="-8" dirty="0">
                <a:latin typeface="+mj-lt"/>
                <a:cs typeface="Carlito"/>
              </a:rPr>
              <a:t>)</a:t>
            </a:r>
            <a:endParaRPr lang="en-US" sz="1300" dirty="0">
              <a:latin typeface="+mj-lt"/>
            </a:endParaRPr>
          </a:p>
        </p:txBody>
      </p:sp>
      <p:pic>
        <p:nvPicPr>
          <p:cNvPr id="12" name="Picture 11" descr="A close-up of a car engine&#10;&#10;Description automatically generated">
            <a:extLst>
              <a:ext uri="{FF2B5EF4-FFF2-40B4-BE49-F238E27FC236}">
                <a16:creationId xmlns:a16="http://schemas.microsoft.com/office/drawing/2014/main" id="{8E6D710F-A52B-E20C-8BB1-C2D50E567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766" y="1182823"/>
            <a:ext cx="2551199" cy="1428671"/>
          </a:xfrm>
          <a:prstGeom prst="rect">
            <a:avLst/>
          </a:prstGeom>
        </p:spPr>
      </p:pic>
      <p:pic>
        <p:nvPicPr>
          <p:cNvPr id="13" name="Picture 12" descr="A close-up of a car engine&#10;&#10;Description automatically generated">
            <a:extLst>
              <a:ext uri="{FF2B5EF4-FFF2-40B4-BE49-F238E27FC236}">
                <a16:creationId xmlns:a16="http://schemas.microsoft.com/office/drawing/2014/main" id="{1B28278E-D1CB-EDD2-DCAE-55F4BB17F6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99" y="1143079"/>
            <a:ext cx="2159620" cy="14286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EA4354-868B-6D23-7B31-BFE7A3CFB65E}"/>
              </a:ext>
            </a:extLst>
          </p:cNvPr>
          <p:cNvSpPr txBox="1"/>
          <p:nvPr/>
        </p:nvSpPr>
        <p:spPr>
          <a:xfrm>
            <a:off x="5105400" y="3305635"/>
            <a:ext cx="1624775" cy="943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algn="ctr">
              <a:spcBef>
                <a:spcPts val="409"/>
              </a:spcBef>
              <a:tabLst>
                <a:tab pos="249555" algn="l"/>
              </a:tabLst>
            </a:pP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Radial</a:t>
            </a:r>
            <a:r>
              <a:rPr lang="en-US" sz="1300" spc="-75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  <a:r>
              <a:rPr lang="en-US" sz="1300" dirty="0">
                <a:solidFill>
                  <a:srgbClr val="C00000"/>
                </a:solidFill>
                <a:latin typeface="+mj-lt"/>
                <a:cs typeface="Carlito"/>
              </a:rPr>
              <a:t>engine:</a:t>
            </a:r>
            <a:r>
              <a:rPr lang="en-US" sz="1300" spc="-8" dirty="0">
                <a:solidFill>
                  <a:srgbClr val="C00000"/>
                </a:solidFill>
                <a:latin typeface="+mj-lt"/>
                <a:cs typeface="Carlito"/>
              </a:rPr>
              <a:t> </a:t>
            </a:r>
          </a:p>
          <a:p>
            <a:pPr marL="9525" algn="ctr">
              <a:spcBef>
                <a:spcPts val="409"/>
              </a:spcBef>
              <a:tabLst>
                <a:tab pos="249555" algn="l"/>
              </a:tabLst>
            </a:pPr>
            <a:r>
              <a:rPr lang="en-US" sz="1300" spc="-15" dirty="0">
                <a:latin typeface="+mj-lt"/>
                <a:cs typeface="Carlito"/>
              </a:rPr>
              <a:t>cylinders</a:t>
            </a:r>
            <a:r>
              <a:rPr lang="en-US" sz="1300" spc="-19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positioned</a:t>
            </a:r>
            <a:r>
              <a:rPr lang="en-US" sz="1300" spc="-38" dirty="0">
                <a:latin typeface="+mj-lt"/>
                <a:cs typeface="Carlito"/>
              </a:rPr>
              <a:t> </a:t>
            </a:r>
            <a:r>
              <a:rPr lang="en-US" sz="1300" spc="-15" dirty="0">
                <a:latin typeface="+mj-lt"/>
                <a:cs typeface="Carlito"/>
              </a:rPr>
              <a:t>radially</a:t>
            </a:r>
            <a:r>
              <a:rPr lang="en-US" sz="1300" spc="8" dirty="0">
                <a:latin typeface="+mj-lt"/>
                <a:cs typeface="Carlito"/>
              </a:rPr>
              <a:t> </a:t>
            </a:r>
            <a:r>
              <a:rPr lang="en-US" sz="1300" spc="-23" dirty="0">
                <a:latin typeface="+mj-lt"/>
                <a:cs typeface="Carlito"/>
              </a:rPr>
              <a:t>around</a:t>
            </a:r>
            <a:r>
              <a:rPr lang="en-US" sz="1300" spc="-124" dirty="0">
                <a:latin typeface="+mj-lt"/>
                <a:cs typeface="Carlito"/>
              </a:rPr>
              <a:t> </a:t>
            </a:r>
            <a:r>
              <a:rPr lang="en-US" sz="1300" spc="-8" dirty="0">
                <a:latin typeface="+mj-lt"/>
                <a:cs typeface="Carlito"/>
              </a:rPr>
              <a:t>crankshaft.</a:t>
            </a:r>
            <a:endParaRPr lang="en-US" sz="1300" dirty="0">
              <a:latin typeface="+mj-lt"/>
              <a:cs typeface="Carlito"/>
            </a:endParaRPr>
          </a:p>
        </p:txBody>
      </p:sp>
      <p:pic>
        <p:nvPicPr>
          <p:cNvPr id="15" name="Picture 14" descr="A drawing of a machine&#10;&#10;Description automatically generated">
            <a:extLst>
              <a:ext uri="{FF2B5EF4-FFF2-40B4-BE49-F238E27FC236}">
                <a16:creationId xmlns:a16="http://schemas.microsoft.com/office/drawing/2014/main" id="{A7A77343-4FAD-D4EA-5762-731CAAE9EA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55" y="3125420"/>
            <a:ext cx="2026827" cy="1251517"/>
          </a:xfrm>
          <a:prstGeom prst="rect">
            <a:avLst/>
          </a:prstGeom>
        </p:spPr>
      </p:pic>
      <p:pic>
        <p:nvPicPr>
          <p:cNvPr id="16" name="Picture 15" descr="A drawing of a structure&#10;&#10;Description automatically generated">
            <a:extLst>
              <a:ext uri="{FF2B5EF4-FFF2-40B4-BE49-F238E27FC236}">
                <a16:creationId xmlns:a16="http://schemas.microsoft.com/office/drawing/2014/main" id="{5760B7B8-1B94-5FFC-D3B9-E4F4E1B3C22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930156"/>
            <a:ext cx="1564497" cy="15425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EF9E3B196684499E884074FD3CB02C" ma:contentTypeVersion="3" ma:contentTypeDescription="Create a new document." ma:contentTypeScope="" ma:versionID="9ef662cf865332b1c931bc4c699e923a">
  <xsd:schema xmlns:xsd="http://www.w3.org/2001/XMLSchema" xmlns:xs="http://www.w3.org/2001/XMLSchema" xmlns:p="http://schemas.microsoft.com/office/2006/metadata/properties" xmlns:ns2="fe4160f2-581c-44de-8c1e-f3a36bb236c5" targetNamespace="http://schemas.microsoft.com/office/2006/metadata/properties" ma:root="true" ma:fieldsID="a26f56b5cd95bc49a42f98dd445052b5" ns2:_="">
    <xsd:import namespace="fe4160f2-581c-44de-8c1e-f3a36bb236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4160f2-581c-44de-8c1e-f3a36bb236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72792E-F04B-409F-BFAB-DF4C7EBB6DB4}"/>
</file>

<file path=customXml/itemProps2.xml><?xml version="1.0" encoding="utf-8"?>
<ds:datastoreItem xmlns:ds="http://schemas.openxmlformats.org/officeDocument/2006/customXml" ds:itemID="{D9A9A87C-C25F-4A3E-AF8E-3C6C11C78119}"/>
</file>

<file path=customXml/itemProps3.xml><?xml version="1.0" encoding="utf-8"?>
<ds:datastoreItem xmlns:ds="http://schemas.openxmlformats.org/officeDocument/2006/customXml" ds:itemID="{85DE79C9-21BE-468B-B220-6B224AAE167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1446</Words>
  <Application>Microsoft Office PowerPoint</Application>
  <PresentationFormat>On-screen Show (16:9)</PresentationFormat>
  <Paragraphs>216</Paragraphs>
  <Slides>26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Caladea</vt:lpstr>
      <vt:lpstr>Carlito</vt:lpstr>
      <vt:lpstr>Liberation Sans Narrow</vt:lpstr>
      <vt:lpstr>Wingdings</vt:lpstr>
      <vt:lpstr>Office Theme</vt:lpstr>
      <vt:lpstr>ME 165 Mechanical Engineering Fundamentals</vt:lpstr>
      <vt:lpstr>Engine Classification</vt:lpstr>
      <vt:lpstr>Engine Classification</vt:lpstr>
      <vt:lpstr>Engine Classification</vt:lpstr>
      <vt:lpstr>Engine Classification</vt:lpstr>
      <vt:lpstr>Engine Classification</vt:lpstr>
      <vt:lpstr>Engine Classification</vt:lpstr>
      <vt:lpstr>Engine Classification</vt:lpstr>
      <vt:lpstr>Engine Classification</vt:lpstr>
      <vt:lpstr>4 stroke SI (Petrol) engine operation</vt:lpstr>
      <vt:lpstr>4 stroke CI (Diesel) engine operation</vt:lpstr>
      <vt:lpstr>4 stroke CI (Diesel) engine operation</vt:lpstr>
      <vt:lpstr>SI vs CI</vt:lpstr>
      <vt:lpstr>SI vs CI</vt:lpstr>
      <vt:lpstr>SI vs CI</vt:lpstr>
      <vt:lpstr>2-stroke SI (Petrol) engine operation</vt:lpstr>
      <vt:lpstr>2-stroke SI (Petrol) engine operation</vt:lpstr>
      <vt:lpstr>2-stroke SI (Petrol) engine operation</vt:lpstr>
      <vt:lpstr>Comparison of 2-stroke and 4-stroke Engines</vt:lpstr>
      <vt:lpstr>PowerPoint Presentation</vt:lpstr>
      <vt:lpstr>IC Engine: Firing Order</vt:lpstr>
      <vt:lpstr> Problem 1 </vt:lpstr>
      <vt:lpstr> Problem 1 </vt:lpstr>
      <vt:lpstr> Problem 2 </vt:lpstr>
      <vt:lpstr> Problem 2 </vt:lpstr>
      <vt:lpstr> Acknowledgement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 165  Basic Mechanical Engineering</dc:title>
  <dc:creator>Aman Uddin</dc:creator>
  <cp:lastModifiedBy>0422102048 - Md. Aminul Islam</cp:lastModifiedBy>
  <cp:revision>5</cp:revision>
  <dcterms:created xsi:type="dcterms:W3CDTF">2024-08-28T10:14:38Z</dcterms:created>
  <dcterms:modified xsi:type="dcterms:W3CDTF">2025-04-23T19:37:55Z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2023-06-04T00:00:00Z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2024-08-28T00:00:00Z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ContentTypeId">
    <vt:lpwstr>0x01010008EF9E3B196684499E884074FD3CB02C</vt:lpwstr>
  </property>
</Properties>
</file>